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8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8" r:id="rId15"/>
    <p:sldId id="289" r:id="rId16"/>
    <p:sldId id="287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8" r:id="rId25"/>
    <p:sldId id="299" r:id="rId26"/>
    <p:sldId id="297" r:id="rId27"/>
  </p:sldIdLst>
  <p:sldSz cx="14630400" cy="8229600"/>
  <p:notesSz cx="6858000" cy="9144000"/>
  <p:defaultTextStyle>
    <a:defPPr>
      <a:defRPr lang="hu-HU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71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436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23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0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4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0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79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3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55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86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6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2112-7E4E-412E-A6DB-7FF28B50F9A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FB4D-04F4-4060-BE3D-A82689B7B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57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6280190" y="272843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Programozás</a:t>
            </a: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alapok</a:t>
            </a:r>
            <a:endParaRPr lang="hu-HU" sz="4450" dirty="0" smtClean="0">
              <a:solidFill>
                <a:srgbClr val="403CCF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</a:t>
            </a: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. évfolyam</a:t>
            </a:r>
            <a:endParaRPr lang="en-US" sz="4450" dirty="0"/>
          </a:p>
        </p:txBody>
      </p:sp>
      <p:sp>
        <p:nvSpPr>
          <p:cNvPr id="11" name="Text 1"/>
          <p:cNvSpPr/>
          <p:nvPr/>
        </p:nvSpPr>
        <p:spPr>
          <a:xfrm>
            <a:off x="6280190" y="448615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programozás alapfogalmai és bevezető a Python nyelv használatába</a:t>
            </a:r>
            <a:endParaRPr lang="en-US" sz="1750" dirty="0"/>
          </a:p>
        </p:txBody>
      </p:sp>
      <p:sp>
        <p:nvSpPr>
          <p:cNvPr id="12" name="Text 3"/>
          <p:cNvSpPr/>
          <p:nvPr/>
        </p:nvSpPr>
        <p:spPr>
          <a:xfrm>
            <a:off x="6280190" y="5103018"/>
            <a:ext cx="232838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hu-HU" sz="2200" b="1" dirty="0" smtClean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Molnár József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13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2340" y="551378"/>
            <a:ext cx="7330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 </a:t>
            </a:r>
            <a:r>
              <a:rPr lang="en-US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Kódszerkesztő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2340" y="1505069"/>
            <a:ext cx="7556421" cy="780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 Studio Code: Népszerű, </a:t>
            </a:r>
            <a:r>
              <a:rPr lang="en-US" sz="1750" dirty="0" err="1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ingyene</a:t>
            </a:r>
            <a:r>
              <a:rPr lang="hu-HU" sz="175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</a:t>
            </a: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/>
            </a:r>
            <a:b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</a:b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Letölthető: https://code.visualstudio.com/</a:t>
            </a:r>
            <a:endParaRPr lang="en-US" sz="175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40" y="2972872"/>
            <a:ext cx="11792488" cy="4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3408878"/>
            <a:ext cx="71541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Visual Studio Extensions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Bővítmények telepítése Python támogatáshoz a szerkesztőben</a:t>
            </a:r>
            <a:endParaRPr lang="en-US" sz="175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2" y="1992990"/>
            <a:ext cx="4925364" cy="4249334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1193871" y="2313684"/>
            <a:ext cx="1749253" cy="655726"/>
          </a:xfrm>
          <a:prstGeom prst="ellipse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7" name="Ellipszis 6"/>
          <p:cNvSpPr/>
          <p:nvPr/>
        </p:nvSpPr>
        <p:spPr>
          <a:xfrm>
            <a:off x="308847" y="4535091"/>
            <a:ext cx="885024" cy="945231"/>
          </a:xfrm>
          <a:prstGeom prst="ellipse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8" name="Ellipszis 7"/>
          <p:cNvSpPr/>
          <p:nvPr/>
        </p:nvSpPr>
        <p:spPr>
          <a:xfrm>
            <a:off x="4061752" y="3290651"/>
            <a:ext cx="885024" cy="945231"/>
          </a:xfrm>
          <a:prstGeom prst="ellipse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</p:spTree>
    <p:extLst>
      <p:ext uri="{BB962C8B-B14F-4D97-AF65-F5344CB8AC3E}">
        <p14:creationId xmlns:p14="http://schemas.microsoft.com/office/powerpoint/2010/main" val="19805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9" y="1500366"/>
            <a:ext cx="13565223" cy="64625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9609" y="246578"/>
            <a:ext cx="7330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Kódszerkesztő használata</a:t>
            </a:r>
            <a:endParaRPr lang="en-US" sz="4450" dirty="0"/>
          </a:p>
        </p:txBody>
      </p:sp>
      <p:sp>
        <p:nvSpPr>
          <p:cNvPr id="4" name="Téglalap 3"/>
          <p:cNvSpPr/>
          <p:nvPr/>
        </p:nvSpPr>
        <p:spPr>
          <a:xfrm>
            <a:off x="3887638" y="2152650"/>
            <a:ext cx="10327194" cy="3962399"/>
          </a:xfrm>
          <a:prstGeom prst="rect">
            <a:avLst/>
          </a:prstGeom>
          <a:solidFill>
            <a:srgbClr val="F2F2F2">
              <a:alpha val="1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5" name="Téglalap 4"/>
          <p:cNvSpPr/>
          <p:nvPr/>
        </p:nvSpPr>
        <p:spPr>
          <a:xfrm>
            <a:off x="3887638" y="6810350"/>
            <a:ext cx="10327194" cy="981100"/>
          </a:xfrm>
          <a:prstGeom prst="rect">
            <a:avLst/>
          </a:prstGeom>
          <a:solidFill>
            <a:srgbClr val="FFFFFF">
              <a:alpha val="2196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6" name="Téglalap 5"/>
          <p:cNvSpPr/>
          <p:nvPr/>
        </p:nvSpPr>
        <p:spPr>
          <a:xfrm>
            <a:off x="1170877" y="2152650"/>
            <a:ext cx="2537492" cy="1336781"/>
          </a:xfrm>
          <a:prstGeom prst="rect">
            <a:avLst/>
          </a:prstGeom>
          <a:solidFill>
            <a:srgbClr val="F8F8F8">
              <a:alpha val="21961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7" name="Ellipszis 6"/>
          <p:cNvSpPr/>
          <p:nvPr/>
        </p:nvSpPr>
        <p:spPr>
          <a:xfrm>
            <a:off x="13141324" y="1492574"/>
            <a:ext cx="432048" cy="432048"/>
          </a:xfrm>
          <a:prstGeom prst="ellipse">
            <a:avLst/>
          </a:prstGeom>
          <a:solidFill>
            <a:srgbClr val="00B0F0">
              <a:alpha val="3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</p:spTree>
    <p:extLst>
      <p:ext uri="{BB962C8B-B14F-4D97-AF65-F5344CB8AC3E}">
        <p14:creationId xmlns:p14="http://schemas.microsoft.com/office/powerpoint/2010/main" val="31541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9" y="246578"/>
            <a:ext cx="7330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Kiírás a konzolra/terminálra</a:t>
            </a:r>
            <a:endParaRPr lang="en-US" sz="445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63" y="1354356"/>
            <a:ext cx="11900306" cy="70304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43792" y="2583299"/>
            <a:ext cx="11852677" cy="5006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32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Kiírni a konzolra a print() függvény segítségével lehet.</a:t>
            </a:r>
          </a:p>
          <a:p>
            <a:pPr>
              <a:lnSpc>
                <a:spcPts val="2850"/>
              </a:lnSpc>
            </a:pPr>
            <a:endParaRPr lang="hu-HU" sz="3200" dirty="0" smtClean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50"/>
              </a:lnSpc>
            </a:pPr>
            <a:r>
              <a:rPr lang="hu-HU" sz="32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Egyes </a:t>
            </a:r>
            <a:r>
              <a:rPr lang="hu-HU" sz="32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' és " kettes idézőjel egyaránt használható,</a:t>
            </a:r>
          </a:p>
          <a:p>
            <a:pPr>
              <a:lnSpc>
                <a:spcPts val="2850"/>
              </a:lnSpc>
            </a:pPr>
            <a:r>
              <a:rPr lang="hu-HU" sz="32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 a kettes ajánlott</a:t>
            </a:r>
            <a:r>
              <a:rPr lang="hu-HU" sz="3200" b="1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!</a:t>
            </a:r>
          </a:p>
          <a:p>
            <a:pPr>
              <a:lnSpc>
                <a:spcPts val="2850"/>
              </a:lnSpc>
            </a:pPr>
            <a:endParaRPr lang="hu-HU" sz="3200" b="1" dirty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50"/>
              </a:lnSpc>
            </a:pPr>
            <a:r>
              <a:rPr lang="hu-HU" sz="3200" u="sng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Minden egyes print új sorba ír! </a:t>
            </a:r>
            <a:endParaRPr lang="hu-HU" sz="3200" u="sng" dirty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92" y="5094526"/>
            <a:ext cx="5233676" cy="158117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176" y="5094526"/>
            <a:ext cx="3548151" cy="1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9" y="246578"/>
            <a:ext cx="7330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Új sor beszúrása (sortörés)</a:t>
            </a:r>
            <a:endParaRPr lang="en-US" sz="445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92" y="1481296"/>
            <a:ext cx="11814656" cy="6218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53" y="2748492"/>
            <a:ext cx="5372154" cy="8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9" y="246578"/>
            <a:ext cx="7330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Idézőjel használata</a:t>
            </a:r>
            <a:endParaRPr lang="en-US" sz="445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92" y="1085096"/>
            <a:ext cx="8968873" cy="115212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43792" y="2910840"/>
            <a:ext cx="12036928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</a:pPr>
            <a:r>
              <a:rPr lang="hu-HU" sz="24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Ha idézőjelet akarunk kiíratni akkor a \ (</a:t>
            </a:r>
            <a:r>
              <a:rPr lang="hu-HU" sz="2400" dirty="0" err="1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backslash</a:t>
            </a:r>
            <a:r>
              <a:rPr lang="hu-HU" sz="24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 karakter elé kell írni, mert </a:t>
            </a:r>
            <a:r>
              <a:rPr lang="hu-HU" sz="24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 </a:t>
            </a:r>
            <a:r>
              <a:rPr lang="hu-HU" sz="2400" dirty="0" err="1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python</a:t>
            </a:r>
            <a:r>
              <a:rPr lang="hu-HU" sz="24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nem tudja megállapítani, melyik idézőjel a kezdés, és melyik a vége!</a:t>
            </a:r>
          </a:p>
        </p:txBody>
      </p:sp>
    </p:spTree>
    <p:extLst>
      <p:ext uri="{BB962C8B-B14F-4D97-AF65-F5344CB8AC3E}">
        <p14:creationId xmlns:p14="http://schemas.microsoft.com/office/powerpoint/2010/main" val="28420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9" y="246578"/>
            <a:ext cx="7330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Megjegyzések, kommentek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1343792" y="4556760"/>
            <a:ext cx="11852677" cy="3032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hu-HU" sz="3200" dirty="0" smtClean="0"/>
              <a:t>Egysoros megjegyzést a </a:t>
            </a:r>
            <a:r>
              <a:rPr lang="hu-HU" sz="3200" dirty="0"/>
              <a:t># karakterrel lehet </a:t>
            </a:r>
            <a:r>
              <a:rPr lang="hu-HU" sz="3200" dirty="0" smtClean="0"/>
              <a:t>írni</a:t>
            </a:r>
          </a:p>
          <a:p>
            <a:endParaRPr lang="hu-HU" sz="3200" dirty="0"/>
          </a:p>
          <a:p>
            <a:r>
              <a:rPr lang="hu-HU" sz="3200" dirty="0" smtClean="0"/>
              <a:t>Többsoros megjegyzést 3db ' –jellel lehet.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92" y="1207594"/>
            <a:ext cx="7952608" cy="30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9" y="246578"/>
            <a:ext cx="7330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Kiíratási gyakorlatok</a:t>
            </a:r>
            <a:endParaRPr lang="en-US" sz="445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9608" y="1234440"/>
            <a:ext cx="13234031" cy="538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Fájl neve: </a:t>
            </a:r>
            <a:r>
              <a:rPr lang="hu-HU" sz="3200" dirty="0" err="1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gyakorlas.py</a:t>
            </a:r>
            <a:r>
              <a:rPr lang="hu-HU" sz="32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hu-HU" sz="32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hu-HU" sz="3200" dirty="0" smtClean="0">
              <a:solidFill>
                <a:srgbClr val="49495A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32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Írjuk </a:t>
            </a:r>
            <a:r>
              <a:rPr lang="hu-HU" sz="32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ki a </a:t>
            </a:r>
            <a:r>
              <a:rPr lang="hu-HU" sz="3200" b="1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saját nevünket!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Írjuk ki </a:t>
            </a:r>
            <a:r>
              <a:rPr lang="hu-HU" sz="3200" b="1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saját és padtársunk nevét </a:t>
            </a:r>
            <a:r>
              <a:rPr lang="hu-HU" sz="32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külön printet használva!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Írjuk ki </a:t>
            </a:r>
            <a:r>
              <a:rPr lang="hu-HU" sz="3200" b="1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 vezeték és keresztnevünket egymás alá, de csak 1 print függvényt használjunk!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Írjuk ki a képernyőre, hogy:</a:t>
            </a:r>
            <a:br>
              <a:rPr lang="hu-HU" sz="32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hu-HU" sz="3200" b="1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 világ legjobb programozás nyelve a "</a:t>
            </a:r>
            <a:r>
              <a:rPr lang="hu-HU" sz="3200" b="1" dirty="0" err="1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python</a:t>
            </a:r>
            <a:r>
              <a:rPr lang="hu-HU" sz="3200" b="1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"!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Írjuk ki a képernyőre:</a:t>
            </a:r>
            <a:br>
              <a:rPr lang="hu-HU" sz="32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hu-HU" sz="3200" b="1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Az alma "piros",  a narancs "</a:t>
            </a:r>
            <a:r>
              <a:rPr lang="hu-HU" sz="3200" b="1" dirty="0" err="1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narancs</a:t>
            </a:r>
            <a:r>
              <a:rPr lang="hu-HU" sz="3200" b="1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", a citrom meg "sárga"</a:t>
            </a:r>
            <a:r>
              <a:rPr lang="hu-HU" sz="32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</a:t>
            </a:r>
          </a:p>
          <a:p>
            <a:pPr>
              <a:lnSpc>
                <a:spcPts val="2850"/>
              </a:lnSpc>
            </a:pPr>
            <a:endParaRPr lang="hu-HU" sz="3200" dirty="0" smtClean="0">
              <a:solidFill>
                <a:srgbClr val="49495A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9" y="246578"/>
            <a:ext cx="7330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változók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953394" y="2621280"/>
            <a:ext cx="11852677" cy="3032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hu-HU" sz="3200" dirty="0" smtClean="0">
                <a:solidFill>
                  <a:srgbClr val="49495A"/>
                </a:solidFill>
              </a:rPr>
              <a:t>Változó </a:t>
            </a:r>
            <a:r>
              <a:rPr lang="hu-HU" sz="3200" dirty="0">
                <a:solidFill>
                  <a:srgbClr val="49495A"/>
                </a:solidFill>
              </a:rPr>
              <a:t>létrehozása, értékadással (deklaráció)</a:t>
            </a:r>
          </a:p>
          <a:p>
            <a:endParaRPr lang="hu-HU" sz="3200" dirty="0" smtClean="0">
              <a:solidFill>
                <a:srgbClr val="49495A"/>
              </a:solidFill>
            </a:endParaRPr>
          </a:p>
          <a:p>
            <a:r>
              <a:rPr lang="hu-HU" sz="3200" dirty="0">
                <a:solidFill>
                  <a:srgbClr val="49495A"/>
                </a:solidFill>
              </a:rPr>
              <a:t>Változó létrehozásakor lefoglalunk egy területet a memóriában.</a:t>
            </a:r>
          </a:p>
          <a:p>
            <a:r>
              <a:rPr lang="hu-HU" sz="3200" dirty="0">
                <a:solidFill>
                  <a:srgbClr val="49495A"/>
                </a:solidFill>
              </a:rPr>
              <a:t>A neve lesz a „címe”</a:t>
            </a:r>
          </a:p>
          <a:p>
            <a:endParaRPr lang="hu-HU" sz="3200" dirty="0">
              <a:solidFill>
                <a:srgbClr val="49495A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94" y="1248897"/>
            <a:ext cx="844199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97745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Változó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névképzési szabályok</a:t>
            </a:r>
            <a:endParaRPr lang="en-US" sz="445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88" y="1578406"/>
            <a:ext cx="3995330" cy="25922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195" y="1623166"/>
            <a:ext cx="4575003" cy="1656184"/>
          </a:xfrm>
          <a:prstGeom prst="rect">
            <a:avLst/>
          </a:prstGeom>
        </p:spPr>
      </p:pic>
      <p:sp>
        <p:nvSpPr>
          <p:cNvPr id="3" name="Tilos tábla 2"/>
          <p:cNvSpPr/>
          <p:nvPr/>
        </p:nvSpPr>
        <p:spPr>
          <a:xfrm>
            <a:off x="10100976" y="4145280"/>
            <a:ext cx="1481424" cy="1463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Mosolygó arc 6"/>
          <p:cNvSpPr/>
          <p:nvPr/>
        </p:nvSpPr>
        <p:spPr>
          <a:xfrm>
            <a:off x="2479633" y="4297680"/>
            <a:ext cx="1310640" cy="131064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75288" y="6319391"/>
            <a:ext cx="761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 változó nevek </a:t>
            </a:r>
            <a:r>
              <a:rPr lang="hu-HU" sz="3200" b="1" dirty="0" err="1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case-sensitive-k</a:t>
            </a:r>
            <a:r>
              <a:rPr lang="hu-HU" sz="3200" b="1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!</a:t>
            </a:r>
          </a:p>
          <a:p>
            <a:endParaRPr lang="hu-HU" sz="3200" b="1" dirty="0">
              <a:solidFill>
                <a:srgbClr val="49495A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763000" y="5888504"/>
            <a:ext cx="4907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Ezeken kívül tilos bármely </a:t>
            </a:r>
          </a:p>
          <a:p>
            <a:r>
              <a:rPr lang="hu-HU" sz="24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Python által használt kulcsszó</a:t>
            </a:r>
          </a:p>
          <a:p>
            <a:r>
              <a:rPr lang="hu-HU" sz="24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Pl.: print</a:t>
            </a:r>
            <a:br>
              <a:rPr lang="hu-HU" sz="24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hu-HU" sz="24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Illetve speciális karakterek</a:t>
            </a:r>
            <a:br>
              <a:rPr lang="hu-HU" sz="24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hu-HU" sz="24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használata: #&amp;,. </a:t>
            </a:r>
            <a:r>
              <a:rPr lang="hu-HU" sz="2400" dirty="0" err="1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Stb</a:t>
            </a:r>
            <a:r>
              <a:rPr lang="hu-HU" sz="2400" dirty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220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793790" y="43651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Python bemutatása</a:t>
            </a:r>
            <a:endParaRPr lang="en-US" sz="4450" dirty="0"/>
          </a:p>
        </p:txBody>
      </p:sp>
      <p:sp>
        <p:nvSpPr>
          <p:cNvPr id="28" name="Shape 1"/>
          <p:cNvSpPr/>
          <p:nvPr/>
        </p:nvSpPr>
        <p:spPr>
          <a:xfrm>
            <a:off x="793790" y="54141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29" name="Text 2"/>
          <p:cNvSpPr/>
          <p:nvPr/>
        </p:nvSpPr>
        <p:spPr>
          <a:xfrm>
            <a:off x="1530906" y="5491996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Népszerű programozási nyelv</a:t>
            </a:r>
            <a:endParaRPr lang="en-US" sz="2200" dirty="0"/>
          </a:p>
        </p:txBody>
      </p:sp>
      <p:sp>
        <p:nvSpPr>
          <p:cNvPr id="30" name="Text 3"/>
          <p:cNvSpPr/>
          <p:nvPr/>
        </p:nvSpPr>
        <p:spPr>
          <a:xfrm>
            <a:off x="1530906" y="6336744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Sokoldalúan használható</a:t>
            </a:r>
            <a:endParaRPr lang="en-US" sz="1750" dirty="0"/>
          </a:p>
        </p:txBody>
      </p:sp>
      <p:sp>
        <p:nvSpPr>
          <p:cNvPr id="31" name="Shape 4"/>
          <p:cNvSpPr/>
          <p:nvPr/>
        </p:nvSpPr>
        <p:spPr>
          <a:xfrm>
            <a:off x="5235893" y="54141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32" name="Text 5"/>
          <p:cNvSpPr/>
          <p:nvPr/>
        </p:nvSpPr>
        <p:spPr>
          <a:xfrm>
            <a:off x="5973008" y="5491996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Készítője: Guido van Rossum (1991)</a:t>
            </a:r>
            <a:endParaRPr lang="en-US" sz="2200" dirty="0"/>
          </a:p>
        </p:txBody>
      </p:sp>
      <p:sp>
        <p:nvSpPr>
          <p:cNvPr id="33" name="Text 6"/>
          <p:cNvSpPr/>
          <p:nvPr/>
        </p:nvSpPr>
        <p:spPr>
          <a:xfrm>
            <a:off x="5973008" y="6336744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Folyamatos fejlesztés</a:t>
            </a:r>
            <a:endParaRPr lang="en-US" sz="1750" dirty="0"/>
          </a:p>
        </p:txBody>
      </p:sp>
      <p:sp>
        <p:nvSpPr>
          <p:cNvPr id="34" name="Shape 7"/>
          <p:cNvSpPr/>
          <p:nvPr/>
        </p:nvSpPr>
        <p:spPr>
          <a:xfrm>
            <a:off x="9677995" y="54141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35" name="Text 8"/>
          <p:cNvSpPr/>
          <p:nvPr/>
        </p:nvSpPr>
        <p:spPr>
          <a:xfrm>
            <a:off x="10415111" y="5491996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2022-ben az első helyen állt</a:t>
            </a:r>
            <a:endParaRPr lang="en-US" sz="2200" dirty="0"/>
          </a:p>
        </p:txBody>
      </p:sp>
      <p:sp>
        <p:nvSpPr>
          <p:cNvPr id="36" name="Text 9"/>
          <p:cNvSpPr/>
          <p:nvPr/>
        </p:nvSpPr>
        <p:spPr>
          <a:xfrm>
            <a:off x="10415111" y="6336744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Legkedveltebb programnyelv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7344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2680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Többszavas </a:t>
            </a:r>
            <a:r>
              <a:rPr lang="hu-HU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változónevek (ajánlás)</a:t>
            </a:r>
            <a:endParaRPr lang="en-US" sz="445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1999068"/>
            <a:ext cx="11182100" cy="8508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57" y="3874557"/>
            <a:ext cx="11168629" cy="10256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57" y="5924926"/>
            <a:ext cx="11223219" cy="113119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69876" y="1395259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Teve elv:</a:t>
            </a:r>
            <a:endParaRPr lang="hu-HU" sz="3200" dirty="0">
              <a:solidFill>
                <a:srgbClr val="49495A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228757" y="328978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Pascal elv:</a:t>
            </a:r>
            <a:endParaRPr lang="hu-HU" sz="3200" dirty="0">
              <a:solidFill>
                <a:srgbClr val="49495A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228756" y="5345805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Kígyó elv:</a:t>
            </a:r>
            <a:endParaRPr lang="hu-HU" sz="3200" dirty="0">
              <a:solidFill>
                <a:srgbClr val="49495A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9" y="246578"/>
            <a:ext cx="7330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Változó ALAP típusok</a:t>
            </a:r>
            <a:endParaRPr lang="en-US" sz="445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9" y="1430680"/>
            <a:ext cx="10118457" cy="151216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9609" y="3535680"/>
            <a:ext cx="10246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49495A"/>
                </a:solidFill>
              </a:rPr>
              <a:t>Más nyelveken meg kell határozni a típust, itt ez </a:t>
            </a:r>
            <a:r>
              <a:rPr lang="hu-HU" sz="3200" smtClean="0">
                <a:solidFill>
                  <a:srgbClr val="49495A"/>
                </a:solidFill>
              </a:rPr>
              <a:t>automatikusan megtörténik!</a:t>
            </a:r>
            <a:endParaRPr lang="hu-HU" sz="3200" dirty="0">
              <a:solidFill>
                <a:srgbClr val="4949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9" y="246578"/>
            <a:ext cx="7330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Változók kiírása</a:t>
            </a:r>
            <a:endParaRPr lang="en-US" sz="445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1592795"/>
            <a:ext cx="3868680" cy="1391781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7261231" y="1753384"/>
            <a:ext cx="1927082" cy="74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113" y="1753384"/>
            <a:ext cx="1605901" cy="107060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83" y="3068959"/>
            <a:ext cx="3913125" cy="1391781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>
            <a:off x="7261231" y="3390138"/>
            <a:ext cx="1927082" cy="74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7362" y="3216235"/>
            <a:ext cx="2258998" cy="10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Változók kiírása szöveggel KONKATENÁCIÓ</a:t>
            </a:r>
            <a:endParaRPr lang="en-US" sz="445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95" y="1786993"/>
            <a:ext cx="7187559" cy="11313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164" y="2071148"/>
            <a:ext cx="5214572" cy="586134"/>
          </a:xfrm>
          <a:prstGeom prst="rect">
            <a:avLst/>
          </a:prstGeom>
        </p:spPr>
      </p:pic>
      <p:sp>
        <p:nvSpPr>
          <p:cNvPr id="13" name="Jobbra nyíl 12"/>
          <p:cNvSpPr/>
          <p:nvPr/>
        </p:nvSpPr>
        <p:spPr>
          <a:xfrm>
            <a:off x="8281993" y="2059613"/>
            <a:ext cx="848532" cy="586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95" y="3681672"/>
            <a:ext cx="13947354" cy="173002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219" y="5867609"/>
            <a:ext cx="4465739" cy="1563009"/>
          </a:xfrm>
          <a:prstGeom prst="rect">
            <a:avLst/>
          </a:prstGeom>
        </p:spPr>
      </p:pic>
      <p:sp>
        <p:nvSpPr>
          <p:cNvPr id="16" name="Kanyar felfelé 15"/>
          <p:cNvSpPr/>
          <p:nvPr/>
        </p:nvSpPr>
        <p:spPr>
          <a:xfrm rot="5400000">
            <a:off x="537001" y="5743116"/>
            <a:ext cx="1611154" cy="138593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3" name="Szövegdoboz 2"/>
          <p:cNvSpPr txBox="1"/>
          <p:nvPr/>
        </p:nvSpPr>
        <p:spPr>
          <a:xfrm>
            <a:off x="7772400" y="6051364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 EZT HASZNÁLD!</a:t>
            </a:r>
            <a:endParaRPr lang="hu-HU" sz="44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KONKATENÁCIÓ probléma</a:t>
            </a:r>
            <a:endParaRPr lang="en-US" sz="445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4" y="1099867"/>
            <a:ext cx="8897171" cy="1806193"/>
          </a:xfrm>
          <a:prstGeom prst="rect">
            <a:avLst/>
          </a:prstGeom>
        </p:spPr>
      </p:pic>
      <p:sp>
        <p:nvSpPr>
          <p:cNvPr id="17" name="Jobbra nyíl 16"/>
          <p:cNvSpPr/>
          <p:nvPr/>
        </p:nvSpPr>
        <p:spPr>
          <a:xfrm>
            <a:off x="10001692" y="1599459"/>
            <a:ext cx="1677179" cy="116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18" name="Szövegdoboz 17"/>
          <p:cNvSpPr txBox="1"/>
          <p:nvPr/>
        </p:nvSpPr>
        <p:spPr>
          <a:xfrm>
            <a:off x="12238784" y="1466485"/>
            <a:ext cx="4109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</a:rPr>
              <a:t>HIBA</a:t>
            </a:r>
            <a:endParaRPr lang="hu-HU" sz="8000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79067" y="3067953"/>
            <a:ext cx="872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Számot-szöveget közvetlenül nem lehet összefűzni!</a:t>
            </a:r>
            <a:endParaRPr lang="hu-HU" sz="2800" dirty="0">
              <a:solidFill>
                <a:srgbClr val="49495A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7" y="5319953"/>
            <a:ext cx="6346679" cy="1055337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292414" y="4796733"/>
            <a:ext cx="4391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49495A"/>
                </a:solidFill>
              </a:rPr>
              <a:t>Helyesen (típuskényszerítés):</a:t>
            </a:r>
            <a:endParaRPr lang="hu-HU" sz="2800" dirty="0">
              <a:solidFill>
                <a:srgbClr val="49495A"/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02" y="5548569"/>
            <a:ext cx="4008344" cy="826721"/>
          </a:xfrm>
          <a:prstGeom prst="rect">
            <a:avLst/>
          </a:prstGeom>
        </p:spPr>
      </p:pic>
      <p:sp>
        <p:nvSpPr>
          <p:cNvPr id="23" name="Jobbra nyíl 22"/>
          <p:cNvSpPr/>
          <p:nvPr/>
        </p:nvSpPr>
        <p:spPr>
          <a:xfrm>
            <a:off x="7222328" y="5601194"/>
            <a:ext cx="855506" cy="748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</p:spTree>
    <p:extLst>
      <p:ext uri="{BB962C8B-B14F-4D97-AF65-F5344CB8AC3E}">
        <p14:creationId xmlns:p14="http://schemas.microsoft.com/office/powerpoint/2010/main" val="1294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Változók kiírása szöveggel FORMAT</a:t>
            </a:r>
            <a:endParaRPr lang="en-US" sz="445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8" y="1583120"/>
            <a:ext cx="12072938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608" y="246578"/>
            <a:ext cx="11572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Típus kényszerítés</a:t>
            </a:r>
            <a:endParaRPr lang="en-US" sz="445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5" y="1044132"/>
            <a:ext cx="11533474" cy="203146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7" y="4816765"/>
            <a:ext cx="5814646" cy="1224136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649608" y="3308594"/>
            <a:ext cx="9804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Számolni csak számokkal tudunk, szöveggel nem….</a:t>
            </a:r>
          </a:p>
          <a:p>
            <a:r>
              <a:rPr lang="hu-HU" sz="2800" dirty="0" smtClean="0">
                <a:solidFill>
                  <a:srgbClr val="4949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Kiírni meg csak szöveget tudunk (kivéve ha csak a változó)</a:t>
            </a:r>
            <a:endParaRPr lang="hu-HU" sz="2800" dirty="0">
              <a:solidFill>
                <a:srgbClr val="49495A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93790" y="4086582"/>
            <a:ext cx="85421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Python felhasználási területei</a:t>
            </a:r>
            <a:endParaRPr lang="en-US" sz="4450" dirty="0"/>
          </a:p>
        </p:txBody>
      </p:sp>
      <p:sp>
        <p:nvSpPr>
          <p:cNvPr id="6" name="Shape 1"/>
          <p:cNvSpPr/>
          <p:nvPr/>
        </p:nvSpPr>
        <p:spPr>
          <a:xfrm>
            <a:off x="793790" y="5135523"/>
            <a:ext cx="6408063" cy="807958"/>
          </a:xfrm>
          <a:prstGeom prst="roundRect">
            <a:avLst>
              <a:gd name="adj" fmla="val 4211"/>
            </a:avLst>
          </a:prstGeom>
          <a:solidFill>
            <a:srgbClr val="EAE8F3"/>
          </a:solidFill>
          <a:ln/>
        </p:spPr>
      </p:sp>
      <p:sp>
        <p:nvSpPr>
          <p:cNvPr id="7" name="Text 2"/>
          <p:cNvSpPr/>
          <p:nvPr/>
        </p:nvSpPr>
        <p:spPr>
          <a:xfrm>
            <a:off x="1020604" y="5362337"/>
            <a:ext cx="39726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Szerver oldali programozás</a:t>
            </a:r>
            <a:endParaRPr lang="en-US" sz="2200" dirty="0"/>
          </a:p>
        </p:txBody>
      </p:sp>
      <p:sp>
        <p:nvSpPr>
          <p:cNvPr id="8" name="Shape 3"/>
          <p:cNvSpPr/>
          <p:nvPr/>
        </p:nvSpPr>
        <p:spPr>
          <a:xfrm>
            <a:off x="7428667" y="5135523"/>
            <a:ext cx="6408063" cy="807958"/>
          </a:xfrm>
          <a:prstGeom prst="roundRect">
            <a:avLst>
              <a:gd name="adj" fmla="val 4211"/>
            </a:avLst>
          </a:prstGeom>
          <a:solidFill>
            <a:srgbClr val="EAE8F3"/>
          </a:solidFill>
          <a:ln/>
        </p:spPr>
      </p:sp>
      <p:sp>
        <p:nvSpPr>
          <p:cNvPr id="9" name="Text 4"/>
          <p:cNvSpPr/>
          <p:nvPr/>
        </p:nvSpPr>
        <p:spPr>
          <a:xfrm>
            <a:off x="7655481" y="53623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Szoftverfejlesztés</a:t>
            </a:r>
            <a:endParaRPr lang="en-US" sz="2200" dirty="0"/>
          </a:p>
        </p:txBody>
      </p:sp>
      <p:sp>
        <p:nvSpPr>
          <p:cNvPr id="10" name="Shape 5"/>
          <p:cNvSpPr/>
          <p:nvPr/>
        </p:nvSpPr>
        <p:spPr>
          <a:xfrm>
            <a:off x="793790" y="6170295"/>
            <a:ext cx="6408063" cy="807958"/>
          </a:xfrm>
          <a:prstGeom prst="roundRect">
            <a:avLst>
              <a:gd name="adj" fmla="val 4211"/>
            </a:avLst>
          </a:prstGeom>
          <a:solidFill>
            <a:srgbClr val="EAE8F3"/>
          </a:solidFill>
          <a:ln/>
        </p:spPr>
      </p:sp>
      <p:sp>
        <p:nvSpPr>
          <p:cNvPr id="11" name="Text 6"/>
          <p:cNvSpPr/>
          <p:nvPr/>
        </p:nvSpPr>
        <p:spPr>
          <a:xfrm>
            <a:off x="1020604" y="6397109"/>
            <a:ext cx="44268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Matematika és adatfeldolgozás</a:t>
            </a:r>
            <a:endParaRPr lang="en-US" sz="2200" dirty="0"/>
          </a:p>
        </p:txBody>
      </p:sp>
      <p:sp>
        <p:nvSpPr>
          <p:cNvPr id="12" name="Shape 7"/>
          <p:cNvSpPr/>
          <p:nvPr/>
        </p:nvSpPr>
        <p:spPr>
          <a:xfrm>
            <a:off x="7428667" y="6170295"/>
            <a:ext cx="6408063" cy="807958"/>
          </a:xfrm>
          <a:prstGeom prst="roundRect">
            <a:avLst>
              <a:gd name="adj" fmla="val 4211"/>
            </a:avLst>
          </a:prstGeom>
          <a:solidFill>
            <a:srgbClr val="EAE8F3"/>
          </a:solidFill>
          <a:ln/>
        </p:spPr>
      </p:sp>
      <p:sp>
        <p:nvSpPr>
          <p:cNvPr id="13" name="Text 8"/>
          <p:cNvSpPr/>
          <p:nvPr/>
        </p:nvSpPr>
        <p:spPr>
          <a:xfrm>
            <a:off x="7655481" y="6397109"/>
            <a:ext cx="35092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Rendszer szkriptek írása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409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93790" y="384988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Miért jó a Python?</a:t>
            </a:r>
            <a:endParaRPr lang="en-US" sz="4450" dirty="0"/>
          </a:p>
        </p:txBody>
      </p:sp>
      <p:sp>
        <p:nvSpPr>
          <p:cNvPr id="6" name="Shape 1"/>
          <p:cNvSpPr/>
          <p:nvPr/>
        </p:nvSpPr>
        <p:spPr>
          <a:xfrm>
            <a:off x="793790" y="48988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7" name="Text 2"/>
          <p:cNvSpPr/>
          <p:nvPr/>
        </p:nvSpPr>
        <p:spPr>
          <a:xfrm>
            <a:off x="1530906" y="497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Platformfüggetlen</a:t>
            </a:r>
            <a:endParaRPr lang="en-US" sz="2200" dirty="0"/>
          </a:p>
        </p:txBody>
      </p:sp>
      <p:sp>
        <p:nvSpPr>
          <p:cNvPr id="8" name="Text 3"/>
          <p:cNvSpPr/>
          <p:nvPr/>
        </p:nvSpPr>
        <p:spPr>
          <a:xfrm>
            <a:off x="1530906" y="5467112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Minden főbb operációs rendszer támogatott</a:t>
            </a:r>
            <a:endParaRPr lang="en-US" sz="1750" dirty="0"/>
          </a:p>
        </p:txBody>
      </p:sp>
      <p:sp>
        <p:nvSpPr>
          <p:cNvPr id="9" name="Shape 4"/>
          <p:cNvSpPr/>
          <p:nvPr/>
        </p:nvSpPr>
        <p:spPr>
          <a:xfrm>
            <a:off x="7457003" y="48988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0" name="Text 5"/>
          <p:cNvSpPr/>
          <p:nvPr/>
        </p:nvSpPr>
        <p:spPr>
          <a:xfrm>
            <a:off x="8194119" y="497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Egyszerű szintaxis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94119" y="5467112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Természetes angol szavak használata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62836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3" name="Text 8"/>
          <p:cNvSpPr/>
          <p:nvPr/>
        </p:nvSpPr>
        <p:spPr>
          <a:xfrm>
            <a:off x="1530906" y="6361509"/>
            <a:ext cx="34617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Kódolás kevesebb sorral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530906" y="6851928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Hatékonyabb fejlesztés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7457003" y="62836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6" name="Text 11"/>
          <p:cNvSpPr/>
          <p:nvPr/>
        </p:nvSpPr>
        <p:spPr>
          <a:xfrm>
            <a:off x="8194119" y="6361509"/>
            <a:ext cx="47954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Sokféle programozási paradigma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8194119" y="6851928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Procedurális, funkcionális, OOP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5457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793790" y="325636"/>
            <a:ext cx="75016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hu-HU" sz="445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Mit fogunk tanulni? </a:t>
            </a:r>
            <a:r>
              <a:rPr lang="hu-HU" sz="445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Roadmap</a:t>
            </a:r>
            <a:endParaRPr lang="en-US" sz="4450" dirty="0"/>
          </a:p>
        </p:txBody>
      </p:sp>
      <p:sp>
        <p:nvSpPr>
          <p:cNvPr id="6" name="Shape 1"/>
          <p:cNvSpPr/>
          <p:nvPr/>
        </p:nvSpPr>
        <p:spPr>
          <a:xfrm>
            <a:off x="793790" y="14317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7" name="Text 2"/>
          <p:cNvSpPr/>
          <p:nvPr/>
        </p:nvSpPr>
        <p:spPr>
          <a:xfrm>
            <a:off x="1530906" y="15095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1. Alapok</a:t>
            </a:r>
            <a:endParaRPr lang="en-US" sz="2200" dirty="0"/>
          </a:p>
        </p:txBody>
      </p:sp>
      <p:sp>
        <p:nvSpPr>
          <p:cNvPr id="8" name="Text 3"/>
          <p:cNvSpPr/>
          <p:nvPr/>
        </p:nvSpPr>
        <p:spPr>
          <a:xfrm>
            <a:off x="1530906" y="2000012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Alapváltozók, print, típuskonverzió</a:t>
            </a:r>
            <a:endParaRPr lang="en-US" sz="1750" dirty="0"/>
          </a:p>
        </p:txBody>
      </p:sp>
      <p:sp>
        <p:nvSpPr>
          <p:cNvPr id="18" name="Shape 1"/>
          <p:cNvSpPr/>
          <p:nvPr/>
        </p:nvSpPr>
        <p:spPr>
          <a:xfrm>
            <a:off x="793790" y="257448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9" name="Text 2"/>
          <p:cNvSpPr/>
          <p:nvPr/>
        </p:nvSpPr>
        <p:spPr>
          <a:xfrm>
            <a:off x="1530906" y="26523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2. Adatbevitel</a:t>
            </a:r>
            <a:endParaRPr lang="en-US" sz="2200" dirty="0"/>
          </a:p>
        </p:txBody>
      </p:sp>
      <p:sp>
        <p:nvSpPr>
          <p:cNvPr id="20" name="Text 3"/>
          <p:cNvSpPr/>
          <p:nvPr/>
        </p:nvSpPr>
        <p:spPr>
          <a:xfrm>
            <a:off x="1530906" y="3142774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Felhasználó általi adatbevitel, elágazások</a:t>
            </a:r>
            <a:endParaRPr lang="en-US" sz="1750" dirty="0"/>
          </a:p>
        </p:txBody>
      </p:sp>
      <p:sp>
        <p:nvSpPr>
          <p:cNvPr id="21" name="Shape 1"/>
          <p:cNvSpPr/>
          <p:nvPr/>
        </p:nvSpPr>
        <p:spPr>
          <a:xfrm>
            <a:off x="793790" y="37086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22" name="Text 2"/>
          <p:cNvSpPr/>
          <p:nvPr/>
        </p:nvSpPr>
        <p:spPr>
          <a:xfrm>
            <a:off x="1530906" y="37865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3. Ciklusok</a:t>
            </a:r>
            <a:endParaRPr lang="en-US" sz="2200" dirty="0"/>
          </a:p>
        </p:txBody>
      </p:sp>
      <p:sp>
        <p:nvSpPr>
          <p:cNvPr id="23" name="Text 3"/>
          <p:cNvSpPr/>
          <p:nvPr/>
        </p:nvSpPr>
        <p:spPr>
          <a:xfrm>
            <a:off x="1530906" y="4276963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Az ismétlődés, </a:t>
            </a:r>
            <a:r>
              <a:rPr lang="hu-HU" sz="1750" dirty="0" err="1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</a:t>
            </a: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hu-HU" sz="1750" dirty="0" err="1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while</a:t>
            </a:r>
            <a:endParaRPr lang="en-US" sz="1750" dirty="0"/>
          </a:p>
        </p:txBody>
      </p:sp>
      <p:sp>
        <p:nvSpPr>
          <p:cNvPr id="24" name="Shape 1"/>
          <p:cNvSpPr/>
          <p:nvPr/>
        </p:nvSpPr>
        <p:spPr>
          <a:xfrm>
            <a:off x="793790" y="49124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25" name="Text 2"/>
          <p:cNvSpPr/>
          <p:nvPr/>
        </p:nvSpPr>
        <p:spPr>
          <a:xfrm>
            <a:off x="1530906" y="49902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4. Listák</a:t>
            </a:r>
            <a:endParaRPr lang="en-US" sz="2200" dirty="0"/>
          </a:p>
        </p:txBody>
      </p:sp>
      <p:sp>
        <p:nvSpPr>
          <p:cNvPr id="26" name="Text 3"/>
          <p:cNvSpPr/>
          <p:nvPr/>
        </p:nvSpPr>
        <p:spPr>
          <a:xfrm>
            <a:off x="1530906" y="5480685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Egy változó, több érték</a:t>
            </a:r>
            <a:endParaRPr lang="en-US" sz="1750" dirty="0"/>
          </a:p>
        </p:txBody>
      </p:sp>
      <p:sp>
        <p:nvSpPr>
          <p:cNvPr id="27" name="Shape 1"/>
          <p:cNvSpPr/>
          <p:nvPr/>
        </p:nvSpPr>
        <p:spPr>
          <a:xfrm>
            <a:off x="793790" y="610754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28" name="Text 2"/>
          <p:cNvSpPr/>
          <p:nvPr/>
        </p:nvSpPr>
        <p:spPr>
          <a:xfrm>
            <a:off x="1530906" y="61854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5. Véletlenszerűség</a:t>
            </a:r>
            <a:endParaRPr lang="en-US" sz="2200" dirty="0"/>
          </a:p>
        </p:txBody>
      </p:sp>
      <p:sp>
        <p:nvSpPr>
          <p:cNvPr id="29" name="Text 3"/>
          <p:cNvSpPr/>
          <p:nvPr/>
        </p:nvSpPr>
        <p:spPr>
          <a:xfrm>
            <a:off x="1530906" y="6675834"/>
            <a:ext cx="4389120" cy="4410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Hogyan állítsunk elő véletlen számokat</a:t>
            </a:r>
            <a:endParaRPr lang="en-US" sz="1750" dirty="0"/>
          </a:p>
        </p:txBody>
      </p:sp>
      <p:sp>
        <p:nvSpPr>
          <p:cNvPr id="30" name="Shape 1"/>
          <p:cNvSpPr/>
          <p:nvPr/>
        </p:nvSpPr>
        <p:spPr>
          <a:xfrm>
            <a:off x="7785140" y="135362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31" name="Text 2"/>
          <p:cNvSpPr/>
          <p:nvPr/>
        </p:nvSpPr>
        <p:spPr>
          <a:xfrm>
            <a:off x="8522256" y="14314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6. Szöveg manipuláció</a:t>
            </a:r>
            <a:endParaRPr lang="en-US" sz="2200" dirty="0"/>
          </a:p>
        </p:txBody>
      </p:sp>
      <p:sp>
        <p:nvSpPr>
          <p:cNvPr id="32" name="Text 3"/>
          <p:cNvSpPr/>
          <p:nvPr/>
        </p:nvSpPr>
        <p:spPr>
          <a:xfrm>
            <a:off x="8522256" y="1921906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err="1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Sztingkezelő</a:t>
            </a: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metódusok</a:t>
            </a:r>
            <a:endParaRPr lang="en-US" sz="1750" dirty="0"/>
          </a:p>
        </p:txBody>
      </p:sp>
      <p:sp>
        <p:nvSpPr>
          <p:cNvPr id="33" name="Shape 1"/>
          <p:cNvSpPr/>
          <p:nvPr/>
        </p:nvSpPr>
        <p:spPr>
          <a:xfrm>
            <a:off x="7785140" y="24850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34" name="Text 2"/>
          <p:cNvSpPr/>
          <p:nvPr/>
        </p:nvSpPr>
        <p:spPr>
          <a:xfrm>
            <a:off x="8522256" y="25629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7. Szótárak</a:t>
            </a:r>
            <a:endParaRPr lang="en-US" sz="2200" dirty="0"/>
          </a:p>
        </p:txBody>
      </p:sp>
      <p:sp>
        <p:nvSpPr>
          <p:cNvPr id="35" name="Text 3"/>
          <p:cNvSpPr/>
          <p:nvPr/>
        </p:nvSpPr>
        <p:spPr>
          <a:xfrm>
            <a:off x="8522256" y="3053357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Összetett változók</a:t>
            </a:r>
            <a:endParaRPr lang="en-US" sz="1750" dirty="0"/>
          </a:p>
        </p:txBody>
      </p:sp>
      <p:sp>
        <p:nvSpPr>
          <p:cNvPr id="36" name="Shape 1"/>
          <p:cNvSpPr/>
          <p:nvPr/>
        </p:nvSpPr>
        <p:spPr>
          <a:xfrm>
            <a:off x="7785140" y="3625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37" name="Text 2"/>
          <p:cNvSpPr/>
          <p:nvPr/>
        </p:nvSpPr>
        <p:spPr>
          <a:xfrm>
            <a:off x="8522256" y="3703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8. Függvények, Eljárások</a:t>
            </a:r>
            <a:endParaRPr lang="en-US" sz="2200" dirty="0"/>
          </a:p>
        </p:txBody>
      </p:sp>
      <p:sp>
        <p:nvSpPr>
          <p:cNvPr id="38" name="Text 3"/>
          <p:cNvSpPr/>
          <p:nvPr/>
        </p:nvSpPr>
        <p:spPr>
          <a:xfrm>
            <a:off x="8522256" y="4193738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Többször használatos kód</a:t>
            </a:r>
            <a:endParaRPr lang="en-US" sz="1750" dirty="0"/>
          </a:p>
        </p:txBody>
      </p:sp>
      <p:sp>
        <p:nvSpPr>
          <p:cNvPr id="39" name="Shape 1"/>
          <p:cNvSpPr/>
          <p:nvPr/>
        </p:nvSpPr>
        <p:spPr>
          <a:xfrm>
            <a:off x="7785140" y="482917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40" name="Text 2"/>
          <p:cNvSpPr/>
          <p:nvPr/>
        </p:nvSpPr>
        <p:spPr>
          <a:xfrm>
            <a:off x="8522256" y="49070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9. Fájlkezelés</a:t>
            </a:r>
            <a:endParaRPr lang="en-US" sz="2200" dirty="0"/>
          </a:p>
        </p:txBody>
      </p:sp>
      <p:sp>
        <p:nvSpPr>
          <p:cNvPr id="41" name="Text 3"/>
          <p:cNvSpPr/>
          <p:nvPr/>
        </p:nvSpPr>
        <p:spPr>
          <a:xfrm>
            <a:off x="8522256" y="5397460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Megtanulunk írni, olvasni</a:t>
            </a:r>
            <a:endParaRPr lang="en-US" sz="1750" dirty="0"/>
          </a:p>
        </p:txBody>
      </p:sp>
      <p:sp>
        <p:nvSpPr>
          <p:cNvPr id="42" name="Shape 1"/>
          <p:cNvSpPr/>
          <p:nvPr/>
        </p:nvSpPr>
        <p:spPr>
          <a:xfrm>
            <a:off x="7785140" y="609623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43" name="Text 2"/>
          <p:cNvSpPr/>
          <p:nvPr/>
        </p:nvSpPr>
        <p:spPr>
          <a:xfrm>
            <a:off x="8522256" y="61741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10. OOP</a:t>
            </a:r>
            <a:endParaRPr lang="en-US" sz="2200" dirty="0"/>
          </a:p>
        </p:txBody>
      </p:sp>
      <p:sp>
        <p:nvSpPr>
          <p:cNvPr id="44" name="Text 3"/>
          <p:cNvSpPr/>
          <p:nvPr/>
        </p:nvSpPr>
        <p:spPr>
          <a:xfrm>
            <a:off x="8522256" y="6664523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Objektum Orientált Programozás alapok</a:t>
            </a:r>
            <a:endParaRPr lang="en-US" sz="1750" dirty="0"/>
          </a:p>
        </p:txBody>
      </p:sp>
      <p:sp>
        <p:nvSpPr>
          <p:cNvPr id="2" name="Lefelé nyíl 1"/>
          <p:cNvSpPr/>
          <p:nvPr/>
        </p:nvSpPr>
        <p:spPr>
          <a:xfrm>
            <a:off x="262176" y="1395769"/>
            <a:ext cx="304800" cy="528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Lefelé nyíl 44"/>
          <p:cNvSpPr/>
          <p:nvPr/>
        </p:nvSpPr>
        <p:spPr>
          <a:xfrm>
            <a:off x="7366933" y="1677471"/>
            <a:ext cx="304800" cy="528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0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0855"/>
            <a:ext cx="70526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Interpreter vs. Compiler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56610"/>
            <a:ext cx="33744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Interpreter (Értelmező)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Sorról sorra fordít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Gyors értelmezés, lassabb futás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Nincs .exe fájl generálás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Memória takarékos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Példák: </a:t>
            </a:r>
            <a:r>
              <a:rPr lang="en-US" sz="1750" b="1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Python</a:t>
            </a: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Ruby, JavaScript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Compiler (Fordító)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Egész kódot egyszerre fordít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Hosszabb fordítás, gyorsabb futás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Objektum kódot hoz létre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Több memóriát igényel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Példák: C, C++, Java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5436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63413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Python jellemzői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83073"/>
            <a:ext cx="7556421" cy="807958"/>
          </a:xfrm>
          <a:prstGeom prst="roundRect">
            <a:avLst>
              <a:gd name="adj" fmla="val 4211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909888"/>
            <a:ext cx="32642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Angol nyelvre hasonlít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793790" y="3717846"/>
            <a:ext cx="7556421" cy="807958"/>
          </a:xfrm>
          <a:prstGeom prst="roundRect">
            <a:avLst>
              <a:gd name="adj" fmla="val 4211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1020604" y="3944660"/>
            <a:ext cx="38011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Új sor jelzi a parancs végét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793790" y="4752618"/>
            <a:ext cx="7556421" cy="807958"/>
          </a:xfrm>
          <a:prstGeom prst="roundRect">
            <a:avLst>
              <a:gd name="adj" fmla="val 4211"/>
            </a:avLst>
          </a:prstGeom>
          <a:solidFill>
            <a:srgbClr val="EAE8F3"/>
          </a:solidFill>
          <a:ln/>
        </p:spPr>
      </p:sp>
      <p:sp>
        <p:nvSpPr>
          <p:cNvPr id="9" name="Text 6"/>
          <p:cNvSpPr/>
          <p:nvPr/>
        </p:nvSpPr>
        <p:spPr>
          <a:xfrm>
            <a:off x="1020604" y="4979432"/>
            <a:ext cx="46889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Behúzás és szóközök jelentősége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793790" y="5787390"/>
            <a:ext cx="7556421" cy="807958"/>
          </a:xfrm>
          <a:prstGeom prst="roundRect">
            <a:avLst>
              <a:gd name="adj" fmla="val 4211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6014204"/>
            <a:ext cx="70203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Más nyelvekben {} </a:t>
            </a:r>
            <a:r>
              <a:rPr lang="en-US" sz="2200" dirty="0" err="1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zárójelek</a:t>
            </a: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2200" dirty="0" err="1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vannak</a:t>
            </a:r>
            <a:r>
              <a:rPr lang="hu-HU" sz="2200" dirty="0" smtClean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és ; pontosvesszők</a:t>
            </a:r>
            <a:endParaRPr lang="en-US" sz="22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295" y="0"/>
            <a:ext cx="626371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9500"/>
            <a:ext cx="7174349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Példa: Python vs. JavaScript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805702"/>
            <a:ext cx="5856327" cy="219432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41" y="1805702"/>
            <a:ext cx="2102472" cy="21024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084036"/>
            <a:ext cx="627245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hu-HU" sz="16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Python: </a:t>
            </a:r>
            <a:r>
              <a:rPr lang="en-US" sz="1600" dirty="0" err="1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Egyszerű</a:t>
            </a: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áttekinthető kód</a:t>
            </a:r>
            <a:endParaRPr lang="en-US" sz="16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139" y="5181474"/>
            <a:ext cx="6124337" cy="224266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968139" y="7599997"/>
            <a:ext cx="627245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hu-HU" sz="16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JavaScript: </a:t>
            </a:r>
            <a:r>
              <a:rPr lang="en-US" sz="1600" dirty="0" err="1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Folytatott</a:t>
            </a: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zárójelezett szerkezet</a:t>
            </a:r>
            <a:endParaRPr lang="en-US" sz="16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63" y="5396535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77676" y="792065"/>
            <a:ext cx="109880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Python fejlesztőkörnyezet ellenőrzése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77676" y="184100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414792" y="1918873"/>
            <a:ext cx="35829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Parancssorból ellenőrzés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7340889" y="184100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8078005" y="1918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Hiány esetén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078005" y="2351308"/>
            <a:ext cx="5642610" cy="923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Töltsd</a:t>
            </a: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</a:t>
            </a: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innen</a:t>
            </a:r>
            <a:r>
              <a:rPr lang="en-US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</a:t>
            </a: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/>
            </a:r>
            <a:b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</a:br>
            <a:r>
              <a:rPr lang="hu-HU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https://</a:t>
            </a:r>
            <a:r>
              <a:rPr lang="en-US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python.org/downloads</a:t>
            </a:r>
            <a:endParaRPr lang="en-US" sz="175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92" y="2691232"/>
            <a:ext cx="3973638" cy="9142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92" y="4023486"/>
            <a:ext cx="3973638" cy="105440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005" y="3213020"/>
            <a:ext cx="50387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512</Words>
  <Application>Microsoft Office PowerPoint</Application>
  <PresentationFormat>Egyéni</PresentationFormat>
  <Paragraphs>124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Libre Baskerville</vt:lpstr>
      <vt:lpstr>Open Sans</vt:lpstr>
      <vt:lpstr>Open Sans Bold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Jozsef</dc:creator>
  <cp:lastModifiedBy>Jozsef</cp:lastModifiedBy>
  <cp:revision>47</cp:revision>
  <dcterms:created xsi:type="dcterms:W3CDTF">2025-06-04T04:54:07Z</dcterms:created>
  <dcterms:modified xsi:type="dcterms:W3CDTF">2025-09-02T06:01:18Z</dcterms:modified>
</cp:coreProperties>
</file>