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8" r:id="rId3"/>
    <p:sldId id="299" r:id="rId4"/>
    <p:sldId id="317" r:id="rId5"/>
    <p:sldId id="300" r:id="rId6"/>
    <p:sldId id="318" r:id="rId7"/>
    <p:sldId id="301" r:id="rId8"/>
    <p:sldId id="319" r:id="rId9"/>
    <p:sldId id="302" r:id="rId10"/>
    <p:sldId id="320" r:id="rId11"/>
    <p:sldId id="321" r:id="rId12"/>
    <p:sldId id="322" r:id="rId13"/>
    <p:sldId id="323" r:id="rId14"/>
    <p:sldId id="324" r:id="rId15"/>
    <p:sldId id="325" r:id="rId16"/>
  </p:sldIdLst>
  <p:sldSz cx="14630400" cy="8229600"/>
  <p:notesSz cx="6858000" cy="9144000"/>
  <p:defaultTextStyle>
    <a:defPPr>
      <a:defRPr lang="hu-HU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271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43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23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806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43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20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79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53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855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86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46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32112-7E4E-412E-A6DB-7FF28B50F9A1}" type="datetimeFigureOut">
              <a:rPr lang="hu-HU" smtClean="0"/>
              <a:t>2026. 02. 08.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5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6280190" y="2728436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Programozás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alapok</a:t>
            </a:r>
            <a:endParaRPr lang="hu-HU" sz="4450" dirty="0" smtClean="0">
              <a:solidFill>
                <a:srgbClr val="403CCF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marL="0" indent="0" algn="l">
              <a:lnSpc>
                <a:spcPts val="5550"/>
              </a:lnSpc>
              <a:buNone/>
            </a:pPr>
            <a:r>
              <a:rPr lang="en-US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10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. évfolyam</a:t>
            </a:r>
            <a:endParaRPr lang="en-US" sz="4450" dirty="0"/>
          </a:p>
        </p:txBody>
      </p:sp>
      <p:sp>
        <p:nvSpPr>
          <p:cNvPr id="11" name="Text 1"/>
          <p:cNvSpPr/>
          <p:nvPr/>
        </p:nvSpPr>
        <p:spPr>
          <a:xfrm>
            <a:off x="6280190" y="4486156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hu-HU" sz="1750" dirty="0" smtClean="0">
                <a:solidFill>
                  <a:srgbClr val="49495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OOP</a:t>
            </a:r>
          </a:p>
        </p:txBody>
      </p:sp>
      <p:sp>
        <p:nvSpPr>
          <p:cNvPr id="12" name="Text 3"/>
          <p:cNvSpPr/>
          <p:nvPr/>
        </p:nvSpPr>
        <p:spPr>
          <a:xfrm>
            <a:off x="6280190" y="5103018"/>
            <a:ext cx="2328386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hu-HU" sz="2200" b="1" dirty="0" smtClean="0">
                <a:solidFill>
                  <a:srgbClr val="49495A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Molnár József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013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Mi az osztály neve, mi a tulajdonság, mi a példány?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319629"/>
            <a:ext cx="16516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b="1" dirty="0">
                <a:solidFill>
                  <a:srgbClr val="00B050"/>
                </a:solidFill>
              </a:rPr>
              <a:t>Macska</a:t>
            </a:r>
          </a:p>
        </p:txBody>
      </p:sp>
      <p:sp>
        <p:nvSpPr>
          <p:cNvPr id="7" name="Téglalap 6"/>
          <p:cNvSpPr/>
          <p:nvPr/>
        </p:nvSpPr>
        <p:spPr>
          <a:xfrm>
            <a:off x="649608" y="1989298"/>
            <a:ext cx="16973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név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eszik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súly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éhes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futkos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ugrál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3093720" y="1989298"/>
            <a:ext cx="57302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 (egyfajta állapot)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  <a:endParaRPr lang="hu-HU" sz="3600" dirty="0">
              <a:solidFill>
                <a:srgbClr val="FF0000"/>
              </a:solidFill>
            </a:endParaRPr>
          </a:p>
        </p:txBody>
      </p:sp>
      <p:sp>
        <p:nvSpPr>
          <p:cNvPr id="9" name="Jobbra nyíl 8"/>
          <p:cNvSpPr/>
          <p:nvPr/>
        </p:nvSpPr>
        <p:spPr>
          <a:xfrm>
            <a:off x="2008632" y="220907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Jobbra nyíl 9"/>
          <p:cNvSpPr/>
          <p:nvPr/>
        </p:nvSpPr>
        <p:spPr>
          <a:xfrm>
            <a:off x="2115312" y="276343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Jobbra nyíl 10"/>
          <p:cNvSpPr/>
          <p:nvPr/>
        </p:nvSpPr>
        <p:spPr>
          <a:xfrm>
            <a:off x="2008632" y="3289445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>
            <a:off x="2008632" y="3842209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Jobbra nyíl 12"/>
          <p:cNvSpPr/>
          <p:nvPr/>
        </p:nvSpPr>
        <p:spPr>
          <a:xfrm>
            <a:off x="2331720" y="4382664"/>
            <a:ext cx="762000" cy="30027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Jobbra nyíl 13"/>
          <p:cNvSpPr/>
          <p:nvPr/>
        </p:nvSpPr>
        <p:spPr>
          <a:xfrm>
            <a:off x="2115312" y="4923119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298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Mi az osztály neve, mi a tulajdonság, mi a példány?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319629"/>
            <a:ext cx="34042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b="1" dirty="0" smtClean="0">
                <a:solidFill>
                  <a:srgbClr val="00B050"/>
                </a:solidFill>
              </a:rPr>
              <a:t>Számítógép</a:t>
            </a:r>
            <a:endParaRPr lang="hu-HU" sz="3600" b="1" dirty="0">
              <a:solidFill>
                <a:srgbClr val="00B05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649608" y="1989298"/>
            <a:ext cx="4592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bekapcsolva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memória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kikapcsol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Processzorsebesség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bekapcsol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másol</a:t>
            </a:r>
            <a:endParaRPr lang="hu-HU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6561958" y="2011680"/>
            <a:ext cx="7284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7030A0"/>
                </a:solidFill>
              </a:rPr>
              <a:t>Tulajdonság </a:t>
            </a:r>
            <a:r>
              <a:rPr lang="hu-HU" sz="3600" dirty="0">
                <a:solidFill>
                  <a:srgbClr val="7030A0"/>
                </a:solidFill>
              </a:rPr>
              <a:t>(egyfajta állapot)</a:t>
            </a:r>
            <a:endParaRPr lang="hu-HU" sz="3600" dirty="0" smtClean="0">
              <a:solidFill>
                <a:srgbClr val="7030A0"/>
              </a:solidFill>
            </a:endParaRP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  <a:endParaRPr lang="hu-HU" sz="3600" dirty="0">
              <a:solidFill>
                <a:srgbClr val="FF0000"/>
              </a:solidFill>
            </a:endParaRPr>
          </a:p>
        </p:txBody>
      </p:sp>
      <p:sp>
        <p:nvSpPr>
          <p:cNvPr id="9" name="Jobbra nyíl 8"/>
          <p:cNvSpPr/>
          <p:nvPr/>
        </p:nvSpPr>
        <p:spPr>
          <a:xfrm>
            <a:off x="5242560" y="222431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Jobbra nyíl 14"/>
          <p:cNvSpPr/>
          <p:nvPr/>
        </p:nvSpPr>
        <p:spPr>
          <a:xfrm>
            <a:off x="5242560" y="2701646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Jobbra nyíl 15"/>
          <p:cNvSpPr/>
          <p:nvPr/>
        </p:nvSpPr>
        <p:spPr>
          <a:xfrm>
            <a:off x="5242560" y="3258255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Jobbra nyíl 16"/>
          <p:cNvSpPr/>
          <p:nvPr/>
        </p:nvSpPr>
        <p:spPr>
          <a:xfrm>
            <a:off x="5242560" y="3856745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Jobbra nyíl 18"/>
          <p:cNvSpPr/>
          <p:nvPr/>
        </p:nvSpPr>
        <p:spPr>
          <a:xfrm>
            <a:off x="5242560" y="437873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Jobbra nyíl 19"/>
          <p:cNvSpPr/>
          <p:nvPr/>
        </p:nvSpPr>
        <p:spPr>
          <a:xfrm>
            <a:off x="5242560" y="501184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556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Mi az osztály neve, mi a tulajdonság, mi a példány?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319629"/>
            <a:ext cx="43586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b="1" dirty="0" err="1" smtClean="0">
                <a:solidFill>
                  <a:srgbClr val="00B050"/>
                </a:solidFill>
              </a:rPr>
              <a:t>Halgató</a:t>
            </a:r>
            <a:r>
              <a:rPr lang="hu-HU" sz="3600" b="1" dirty="0" smtClean="0">
                <a:solidFill>
                  <a:srgbClr val="00B050"/>
                </a:solidFill>
              </a:rPr>
              <a:t> (egyetemi)</a:t>
            </a:r>
            <a:endParaRPr lang="hu-HU" sz="3600" b="1" dirty="0">
              <a:solidFill>
                <a:srgbClr val="00B05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649608" y="1989298"/>
            <a:ext cx="4592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azonosító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tárgyfelvétel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vizsgázás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évfolyam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kreditszám</a:t>
            </a:r>
            <a:endParaRPr lang="hu-HU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6561958" y="2011680"/>
            <a:ext cx="7284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</p:txBody>
      </p:sp>
      <p:sp>
        <p:nvSpPr>
          <p:cNvPr id="9" name="Jobbra nyíl 8"/>
          <p:cNvSpPr/>
          <p:nvPr/>
        </p:nvSpPr>
        <p:spPr>
          <a:xfrm>
            <a:off x="5242560" y="222431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Jobbra nyíl 14"/>
          <p:cNvSpPr/>
          <p:nvPr/>
        </p:nvSpPr>
        <p:spPr>
          <a:xfrm>
            <a:off x="5242560" y="2701646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Jobbra nyíl 15"/>
          <p:cNvSpPr/>
          <p:nvPr/>
        </p:nvSpPr>
        <p:spPr>
          <a:xfrm>
            <a:off x="5242560" y="3258255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Jobbra nyíl 16"/>
          <p:cNvSpPr/>
          <p:nvPr/>
        </p:nvSpPr>
        <p:spPr>
          <a:xfrm>
            <a:off x="5242560" y="3856745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Jobbra nyíl 18"/>
          <p:cNvSpPr/>
          <p:nvPr/>
        </p:nvSpPr>
        <p:spPr>
          <a:xfrm>
            <a:off x="5242560" y="437873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057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Mi az osztály neve, mi a tulajdonság, mi a példány?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319629"/>
            <a:ext cx="43586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b="1" dirty="0" smtClean="0">
                <a:solidFill>
                  <a:srgbClr val="00B050"/>
                </a:solidFill>
              </a:rPr>
              <a:t>Torta</a:t>
            </a:r>
            <a:endParaRPr lang="hu-HU" sz="3600" b="1" dirty="0">
              <a:solidFill>
                <a:srgbClr val="00B05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649608" y="1989298"/>
            <a:ext cx="64522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/>
              <a:t>e</a:t>
            </a:r>
            <a:r>
              <a:rPr lang="hu-HU" sz="3600" dirty="0" smtClean="0"/>
              <a:t>meletek száma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megkenve (megvan-e kenve?)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kcal szám (kalória szám)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krémmel kenés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emelet készítés</a:t>
            </a:r>
            <a:endParaRPr lang="hu-HU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8421238" y="1989298"/>
            <a:ext cx="7284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</p:txBody>
      </p:sp>
      <p:sp>
        <p:nvSpPr>
          <p:cNvPr id="9" name="Jobbra nyíl 8"/>
          <p:cNvSpPr/>
          <p:nvPr/>
        </p:nvSpPr>
        <p:spPr>
          <a:xfrm>
            <a:off x="7101840" y="2201932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Jobbra nyíl 14"/>
          <p:cNvSpPr/>
          <p:nvPr/>
        </p:nvSpPr>
        <p:spPr>
          <a:xfrm>
            <a:off x="7101840" y="272498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Jobbra nyíl 15"/>
          <p:cNvSpPr/>
          <p:nvPr/>
        </p:nvSpPr>
        <p:spPr>
          <a:xfrm>
            <a:off x="7101840" y="332731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Jobbra nyíl 16"/>
          <p:cNvSpPr/>
          <p:nvPr/>
        </p:nvSpPr>
        <p:spPr>
          <a:xfrm>
            <a:off x="7101840" y="386484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Jobbra nyíl 18"/>
          <p:cNvSpPr/>
          <p:nvPr/>
        </p:nvSpPr>
        <p:spPr>
          <a:xfrm>
            <a:off x="7101840" y="4356351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240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Mi az osztály neve, mi a tulajdonság, mi a példány?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319629"/>
            <a:ext cx="43586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b="1" dirty="0" smtClean="0">
                <a:solidFill>
                  <a:srgbClr val="00B050"/>
                </a:solidFill>
              </a:rPr>
              <a:t>Ember</a:t>
            </a:r>
            <a:endParaRPr lang="hu-HU" sz="3600" b="1" dirty="0">
              <a:solidFill>
                <a:srgbClr val="00B05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649608" y="1989298"/>
            <a:ext cx="64522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Vezetéknév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Keresztnév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Születési év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Öregedés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Evés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Ivás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8421238" y="1989298"/>
            <a:ext cx="7284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  <a:endParaRPr lang="hu-HU" sz="3600" dirty="0">
              <a:solidFill>
                <a:srgbClr val="FF0000"/>
              </a:solidFill>
            </a:endParaRPr>
          </a:p>
        </p:txBody>
      </p:sp>
      <p:sp>
        <p:nvSpPr>
          <p:cNvPr id="9" name="Jobbra nyíl 8"/>
          <p:cNvSpPr/>
          <p:nvPr/>
        </p:nvSpPr>
        <p:spPr>
          <a:xfrm>
            <a:off x="7101840" y="2201932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Jobbra nyíl 14"/>
          <p:cNvSpPr/>
          <p:nvPr/>
        </p:nvSpPr>
        <p:spPr>
          <a:xfrm>
            <a:off x="7101840" y="272498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Jobbra nyíl 15"/>
          <p:cNvSpPr/>
          <p:nvPr/>
        </p:nvSpPr>
        <p:spPr>
          <a:xfrm>
            <a:off x="7101840" y="332731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Jobbra nyíl 16"/>
          <p:cNvSpPr/>
          <p:nvPr/>
        </p:nvSpPr>
        <p:spPr>
          <a:xfrm>
            <a:off x="7101840" y="386484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Jobbra nyíl 18"/>
          <p:cNvSpPr/>
          <p:nvPr/>
        </p:nvSpPr>
        <p:spPr>
          <a:xfrm>
            <a:off x="7101840" y="4356351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Jobbra nyíl 10"/>
          <p:cNvSpPr/>
          <p:nvPr/>
        </p:nvSpPr>
        <p:spPr>
          <a:xfrm>
            <a:off x="7101840" y="5019942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184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6" grpId="0" animBg="1"/>
      <p:bldP spid="17" grpId="0" animBg="1"/>
      <p:bldP spid="19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Mi az osztály neve, mi a tulajdonság, mi a példány?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2928" y="1319629"/>
            <a:ext cx="43586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b="1" dirty="0" smtClean="0">
                <a:solidFill>
                  <a:srgbClr val="00B050"/>
                </a:solidFill>
              </a:rPr>
              <a:t>Harcos</a:t>
            </a:r>
            <a:endParaRPr lang="hu-HU" sz="3600" b="1" dirty="0">
              <a:solidFill>
                <a:srgbClr val="00B05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649608" y="1989298"/>
            <a:ext cx="64522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Élet-erő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Harci-erő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Élet-erő számolás</a:t>
            </a:r>
            <a:endParaRPr lang="hu-HU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Harci-erő számolás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Sebződés (lesérülés harcban)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600" dirty="0" smtClean="0"/>
              <a:t>harcolás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8421238" y="1989298"/>
            <a:ext cx="7284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7030A0"/>
                </a:solidFill>
              </a:rPr>
              <a:t>Tulajdonság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</a:p>
          <a:p>
            <a:r>
              <a:rPr lang="hu-HU" sz="3600" dirty="0" smtClean="0">
                <a:solidFill>
                  <a:srgbClr val="FF0000"/>
                </a:solidFill>
              </a:rPr>
              <a:t>Cselekvés</a:t>
            </a:r>
            <a:endParaRPr lang="hu-HU" sz="3600" dirty="0">
              <a:solidFill>
                <a:srgbClr val="FF0000"/>
              </a:solidFill>
            </a:endParaRPr>
          </a:p>
        </p:txBody>
      </p:sp>
      <p:sp>
        <p:nvSpPr>
          <p:cNvPr id="9" name="Jobbra nyíl 8"/>
          <p:cNvSpPr/>
          <p:nvPr/>
        </p:nvSpPr>
        <p:spPr>
          <a:xfrm>
            <a:off x="7101840" y="2201932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Jobbra nyíl 14"/>
          <p:cNvSpPr/>
          <p:nvPr/>
        </p:nvSpPr>
        <p:spPr>
          <a:xfrm>
            <a:off x="7101840" y="2724984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Jobbra nyíl 15"/>
          <p:cNvSpPr/>
          <p:nvPr/>
        </p:nvSpPr>
        <p:spPr>
          <a:xfrm>
            <a:off x="7101840" y="332731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Jobbra nyíl 16"/>
          <p:cNvSpPr/>
          <p:nvPr/>
        </p:nvSpPr>
        <p:spPr>
          <a:xfrm>
            <a:off x="7101840" y="3864843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Jobbra nyíl 18"/>
          <p:cNvSpPr/>
          <p:nvPr/>
        </p:nvSpPr>
        <p:spPr>
          <a:xfrm>
            <a:off x="7101840" y="4356351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Jobbra nyíl 10"/>
          <p:cNvSpPr/>
          <p:nvPr/>
        </p:nvSpPr>
        <p:spPr>
          <a:xfrm>
            <a:off x="7101840" y="5019942"/>
            <a:ext cx="978408" cy="2423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772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6" grpId="0" animBg="1"/>
      <p:bldP spid="17" grpId="0" animBg="1"/>
      <p:bldP spid="1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Objektum Orientált Programozás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120378"/>
            <a:ext cx="1309687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Az </a:t>
            </a:r>
            <a:r>
              <a:rPr lang="hu-HU" sz="3600" dirty="0"/>
              <a:t>OOP egy szemléletmód, ahol a programot nem utasítások </a:t>
            </a:r>
            <a:r>
              <a:rPr lang="hu-HU" sz="3600" dirty="0" smtClean="0"/>
              <a:t>sorozata van, </a:t>
            </a:r>
            <a:r>
              <a:rPr lang="hu-HU" sz="3600" dirty="0"/>
              <a:t>hanem egymással kommunikáló objektumok összességeként fogjuk fel</a:t>
            </a:r>
            <a:r>
              <a:rPr lang="hu-HU" sz="3600" dirty="0" smtClean="0"/>
              <a:t>.</a:t>
            </a:r>
          </a:p>
          <a:p>
            <a:pPr marL="571500" indent="-571500">
              <a:buFontTx/>
              <a:buChar char="-"/>
            </a:pPr>
            <a:r>
              <a:rPr lang="hu-HU" sz="3600" b="1" dirty="0" smtClean="0"/>
              <a:t>Osztály </a:t>
            </a:r>
            <a:r>
              <a:rPr lang="hu-HU" sz="3600" b="1" dirty="0"/>
              <a:t>(</a:t>
            </a:r>
            <a:r>
              <a:rPr lang="hu-HU" sz="3600" b="1" dirty="0" err="1"/>
              <a:t>Class</a:t>
            </a:r>
            <a:r>
              <a:rPr lang="hu-HU" sz="3600" b="1" dirty="0"/>
              <a:t>): </a:t>
            </a:r>
            <a:r>
              <a:rPr lang="hu-HU" sz="3600" dirty="0"/>
              <a:t>A tervrajz (pl. "Autó" specifikációja</a:t>
            </a:r>
            <a:r>
              <a:rPr lang="hu-HU" sz="3600" dirty="0" smtClean="0"/>
              <a:t>).</a:t>
            </a:r>
          </a:p>
          <a:p>
            <a:pPr marL="571500" indent="-571500">
              <a:buFontTx/>
              <a:buChar char="-"/>
            </a:pPr>
            <a:r>
              <a:rPr lang="hu-HU" sz="3600" b="1" dirty="0"/>
              <a:t>Objektum (</a:t>
            </a:r>
            <a:r>
              <a:rPr lang="hu-HU" sz="3600" b="1" dirty="0" err="1"/>
              <a:t>Instance</a:t>
            </a:r>
            <a:r>
              <a:rPr lang="hu-HU" sz="3600" b="1" dirty="0"/>
              <a:t>): </a:t>
            </a:r>
            <a:r>
              <a:rPr lang="hu-HU" sz="3600" dirty="0"/>
              <a:t>A konkrét megvalósítás (pl. </a:t>
            </a:r>
            <a:r>
              <a:rPr lang="hu-HU" sz="3600" dirty="0" smtClean="0"/>
              <a:t>piros, </a:t>
            </a:r>
            <a:r>
              <a:rPr lang="hu-HU" sz="3600" dirty="0" err="1" smtClean="0"/>
              <a:t>elektromo</a:t>
            </a:r>
            <a:r>
              <a:rPr lang="hu-HU" sz="3600" dirty="0" smtClean="0"/>
              <a:t>, </a:t>
            </a:r>
            <a:r>
              <a:rPr lang="hu-HU" sz="3600" dirty="0" err="1" smtClean="0"/>
              <a:t>sedan</a:t>
            </a:r>
            <a:r>
              <a:rPr lang="hu-HU" sz="3600" dirty="0" smtClean="0"/>
              <a:t>), vagyis a tervrajz alapján létrejön egy példány.</a:t>
            </a:r>
          </a:p>
          <a:p>
            <a:pPr marL="571500" indent="-571500">
              <a:buFontTx/>
              <a:buChar char="-"/>
            </a:pP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245" y="4650105"/>
            <a:ext cx="7448550" cy="3257550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8534400" y="6337995"/>
            <a:ext cx="5775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/>
              <a:t>A lényeg: Az OOP segít abban, hogy a szoftverünk átláthatóbb, könnyebben bővíthető és karbantartható legyen, ahogy nő a projekt mérete</a:t>
            </a:r>
            <a:r>
              <a:rPr lang="hu-HU" sz="2400" dirty="0" smtClean="0"/>
              <a:t>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294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Felépítés</a:t>
            </a:r>
            <a:endParaRPr lang="en-US" sz="4450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012" y="1329631"/>
            <a:ext cx="10141268" cy="6161299"/>
          </a:xfrm>
          <a:prstGeom prst="rect">
            <a:avLst/>
          </a:prstGeom>
        </p:spPr>
      </p:pic>
      <p:sp>
        <p:nvSpPr>
          <p:cNvPr id="9" name="Vonalas buborék 1 8"/>
          <p:cNvSpPr/>
          <p:nvPr/>
        </p:nvSpPr>
        <p:spPr>
          <a:xfrm>
            <a:off x="6436043" y="1482031"/>
            <a:ext cx="6761797" cy="1398329"/>
          </a:xfrm>
          <a:prstGeom prst="borderCallout1">
            <a:avLst>
              <a:gd name="adj1" fmla="val 52031"/>
              <a:gd name="adj2" fmla="val 380"/>
              <a:gd name="adj3" fmla="val 7196"/>
              <a:gd name="adj4" fmla="val -54284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A </a:t>
            </a:r>
            <a:r>
              <a:rPr lang="hu-HU" sz="2800" dirty="0" err="1" smtClean="0"/>
              <a:t>class</a:t>
            </a:r>
            <a:r>
              <a:rPr lang="hu-HU" sz="2800" dirty="0" smtClean="0"/>
              <a:t> szó után mindig el kell </a:t>
            </a:r>
            <a:r>
              <a:rPr lang="hu-HU" sz="2800" b="1" dirty="0" smtClean="0"/>
              <a:t>nevezni</a:t>
            </a:r>
            <a:r>
              <a:rPr lang="hu-HU" sz="2800" dirty="0" smtClean="0"/>
              <a:t> az osztályt</a:t>
            </a:r>
            <a:endParaRPr lang="hu-HU" sz="2800" dirty="0"/>
          </a:p>
        </p:txBody>
      </p:sp>
      <p:sp>
        <p:nvSpPr>
          <p:cNvPr id="10" name="Vonalas buborék 1 9"/>
          <p:cNvSpPr/>
          <p:nvPr/>
        </p:nvSpPr>
        <p:spPr>
          <a:xfrm>
            <a:off x="4546282" y="246578"/>
            <a:ext cx="6959918" cy="1083053"/>
          </a:xfrm>
          <a:prstGeom prst="borderCallout1">
            <a:avLst>
              <a:gd name="adj1" fmla="val 52031"/>
              <a:gd name="adj2" fmla="val 380"/>
              <a:gd name="adj3" fmla="val 109596"/>
              <a:gd name="adj4" fmla="val -39608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 err="1" smtClean="0"/>
              <a:t>class</a:t>
            </a:r>
            <a:r>
              <a:rPr lang="hu-HU" sz="2800" dirty="0" smtClean="0"/>
              <a:t> </a:t>
            </a:r>
            <a:r>
              <a:rPr lang="hu-HU" sz="2800" dirty="0" err="1" smtClean="0"/>
              <a:t>parancs-al</a:t>
            </a:r>
            <a:r>
              <a:rPr lang="hu-HU" sz="2800" dirty="0" smtClean="0"/>
              <a:t> hozzuk létre az osztályt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4896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Felépítés</a:t>
            </a:r>
            <a:endParaRPr lang="en-US" sz="4450" dirty="0"/>
          </a:p>
        </p:txBody>
      </p:sp>
      <p:pic>
        <p:nvPicPr>
          <p:cNvPr id="14" name="Kép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689" y="1356821"/>
            <a:ext cx="10753222" cy="6533090"/>
          </a:xfrm>
          <a:prstGeom prst="rect">
            <a:avLst/>
          </a:prstGeom>
        </p:spPr>
      </p:pic>
      <p:sp>
        <p:nvSpPr>
          <p:cNvPr id="15" name="Téglalap 14"/>
          <p:cNvSpPr/>
          <p:nvPr/>
        </p:nvSpPr>
        <p:spPr>
          <a:xfrm>
            <a:off x="1996440" y="1920240"/>
            <a:ext cx="6080760" cy="141732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/>
          <p:cNvSpPr txBox="1"/>
          <p:nvPr/>
        </p:nvSpPr>
        <p:spPr>
          <a:xfrm>
            <a:off x="8778240" y="1696509"/>
            <a:ext cx="4614359" cy="11880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Az osztályon belül, a legelső metódus mindig az </a:t>
            </a:r>
            <a:r>
              <a:rPr lang="hu-HU" b="1" dirty="0" smtClean="0">
                <a:solidFill>
                  <a:srgbClr val="FF0000"/>
                </a:solidFill>
              </a:rPr>
              <a:t>__</a:t>
            </a:r>
            <a:r>
              <a:rPr lang="hu-HU" b="1" dirty="0" err="1" smtClean="0">
                <a:solidFill>
                  <a:srgbClr val="FF0000"/>
                </a:solidFill>
              </a:rPr>
              <a:t>init</a:t>
            </a:r>
            <a:r>
              <a:rPr lang="hu-HU" b="1" dirty="0" smtClean="0">
                <a:solidFill>
                  <a:srgbClr val="FF0000"/>
                </a:solidFill>
              </a:rPr>
              <a:t>___ </a:t>
            </a:r>
            <a:r>
              <a:rPr lang="hu-HU" b="1" dirty="0" smtClean="0">
                <a:solidFill>
                  <a:schemeClr val="bg1"/>
                </a:solidFill>
              </a:rPr>
              <a:t>ezt nevezzük</a:t>
            </a:r>
          </a:p>
          <a:p>
            <a:r>
              <a:rPr lang="hu-HU" sz="2800" b="1" dirty="0" err="1" smtClean="0">
                <a:solidFill>
                  <a:srgbClr val="FF0000"/>
                </a:solidFill>
              </a:rPr>
              <a:t>KONSTRUKTOR</a:t>
            </a:r>
            <a:r>
              <a:rPr lang="hu-HU" b="1" dirty="0" err="1" smtClean="0">
                <a:solidFill>
                  <a:schemeClr val="bg1"/>
                </a:solidFill>
              </a:rPr>
              <a:t>-nak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7" name="Egyenes összekötő 16"/>
          <p:cNvCxnSpPr>
            <a:stCxn id="15" idx="3"/>
          </p:cNvCxnSpPr>
          <p:nvPr/>
        </p:nvCxnSpPr>
        <p:spPr>
          <a:xfrm flipV="1">
            <a:off x="8077200" y="2207366"/>
            <a:ext cx="701040" cy="42153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Vonalas buborék 1 17"/>
          <p:cNvSpPr/>
          <p:nvPr/>
        </p:nvSpPr>
        <p:spPr>
          <a:xfrm>
            <a:off x="8671559" y="3073164"/>
            <a:ext cx="4419600" cy="762000"/>
          </a:xfrm>
          <a:prstGeom prst="borderCallout1">
            <a:avLst>
              <a:gd name="adj1" fmla="val 104750"/>
              <a:gd name="adj2" fmla="val 46506"/>
              <a:gd name="adj3" fmla="val -83500"/>
              <a:gd name="adj4" fmla="val -94195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Az __</a:t>
            </a:r>
            <a:r>
              <a:rPr lang="hu-HU" dirty="0" err="1" smtClean="0"/>
              <a:t>init</a:t>
            </a:r>
            <a:r>
              <a:rPr lang="hu-HU" dirty="0" smtClean="0"/>
              <a:t>__ legelső paramétere MINDIG a </a:t>
            </a:r>
            <a:r>
              <a:rPr lang="hu-HU" dirty="0" err="1" smtClean="0"/>
              <a:t>self</a:t>
            </a:r>
            <a:endParaRPr lang="hu-HU" dirty="0"/>
          </a:p>
        </p:txBody>
      </p:sp>
      <p:sp>
        <p:nvSpPr>
          <p:cNvPr id="19" name="Vonalas buborék 1 18"/>
          <p:cNvSpPr/>
          <p:nvPr/>
        </p:nvSpPr>
        <p:spPr>
          <a:xfrm>
            <a:off x="5130639" y="150913"/>
            <a:ext cx="5750720" cy="957843"/>
          </a:xfrm>
          <a:prstGeom prst="borderCallout1">
            <a:avLst>
              <a:gd name="adj1" fmla="val 204098"/>
              <a:gd name="adj2" fmla="val 5514"/>
              <a:gd name="adj3" fmla="val 99599"/>
              <a:gd name="adj4" fmla="val 4430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</a:t>
            </a:r>
            <a:r>
              <a:rPr lang="hu-HU" dirty="0" err="1" smtClean="0"/>
              <a:t>self</a:t>
            </a:r>
            <a:r>
              <a:rPr lang="hu-HU" dirty="0" smtClean="0"/>
              <a:t> után mindig azok a tulajdonság változó neveket kell megadni amik nélkül az objektum nem tud létrejönni</a:t>
            </a:r>
            <a:endParaRPr lang="hu-HU" dirty="0"/>
          </a:p>
        </p:txBody>
      </p:sp>
      <p:cxnSp>
        <p:nvCxnSpPr>
          <p:cNvPr id="21" name="Egyenes összekötő 20"/>
          <p:cNvCxnSpPr>
            <a:stCxn id="19" idx="1"/>
          </p:cNvCxnSpPr>
          <p:nvPr/>
        </p:nvCxnSpPr>
        <p:spPr>
          <a:xfrm flipH="1">
            <a:off x="7132320" y="1108756"/>
            <a:ext cx="873679" cy="9663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Vonalas buborék 1 22"/>
          <p:cNvSpPr/>
          <p:nvPr/>
        </p:nvSpPr>
        <p:spPr>
          <a:xfrm>
            <a:off x="0" y="3900980"/>
            <a:ext cx="5654040" cy="1838815"/>
          </a:xfrm>
          <a:prstGeom prst="borderCallout1">
            <a:avLst>
              <a:gd name="adj1" fmla="val 1579"/>
              <a:gd name="adj2" fmla="val 21316"/>
              <a:gd name="adj3" fmla="val -53465"/>
              <a:gd name="adj4" fmla="val 4551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paraméterként megadott neveket a </a:t>
            </a:r>
            <a:r>
              <a:rPr lang="hu-HU" dirty="0" err="1" smtClean="0"/>
              <a:t>self-el</a:t>
            </a:r>
            <a:r>
              <a:rPr lang="hu-HU" dirty="0" smtClean="0"/>
              <a:t> azonos néven is megadjuk, hogy </a:t>
            </a:r>
            <a:r>
              <a:rPr lang="hu-HU" b="1" dirty="0" smtClean="0"/>
              <a:t>az osztály változóként</a:t>
            </a:r>
            <a:r>
              <a:rPr lang="hu-HU" dirty="0" smtClean="0"/>
              <a:t> is létezzen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79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Felépítés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487" y="1234901"/>
            <a:ext cx="10753222" cy="6533090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2057399" y="3444240"/>
            <a:ext cx="9814561" cy="91440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2057399" y="4501446"/>
            <a:ext cx="5181602" cy="91440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Vonalas buborék 1 2"/>
          <p:cNvSpPr/>
          <p:nvPr/>
        </p:nvSpPr>
        <p:spPr>
          <a:xfrm>
            <a:off x="7848600" y="5150383"/>
            <a:ext cx="5608320" cy="1792674"/>
          </a:xfrm>
          <a:prstGeom prst="borderCallout1">
            <a:avLst>
              <a:gd name="adj1" fmla="val -803"/>
              <a:gd name="adj2" fmla="val 22102"/>
              <a:gd name="adj3" fmla="val -36272"/>
              <a:gd name="adj4" fmla="val -1088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metódusokkal írjuk le a „cselekvést”. A legelső paraméternek mindig adjuk meg a </a:t>
            </a:r>
            <a:r>
              <a:rPr lang="hu-HU" dirty="0" err="1" smtClean="0"/>
              <a:t>self-et</a:t>
            </a:r>
            <a:r>
              <a:rPr lang="hu-HU" dirty="0" smtClean="0"/>
              <a:t>, hogy hozzáférjünk az osztály változókhoz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869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Felépítés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7" y="1082501"/>
            <a:ext cx="10753222" cy="6533090"/>
          </a:xfrm>
          <a:prstGeom prst="rect">
            <a:avLst/>
          </a:prstGeom>
        </p:spPr>
      </p:pic>
      <p:sp>
        <p:nvSpPr>
          <p:cNvPr id="8" name="Lekerekített téglalap 7"/>
          <p:cNvSpPr/>
          <p:nvPr/>
        </p:nvSpPr>
        <p:spPr>
          <a:xfrm>
            <a:off x="4846320" y="5311140"/>
            <a:ext cx="5684520" cy="838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Pédányosítás</a:t>
            </a:r>
            <a:r>
              <a:rPr lang="hu-HU" dirty="0" smtClean="0"/>
              <a:t>: az osztályból (</a:t>
            </a:r>
            <a:r>
              <a:rPr lang="hu-HU" dirty="0" err="1" smtClean="0"/>
              <a:t>tervvrajzból</a:t>
            </a:r>
            <a:r>
              <a:rPr lang="hu-HU" dirty="0" smtClean="0"/>
              <a:t>), konkrét tulajdonságokkal létrejövő objektum</a:t>
            </a:r>
            <a:endParaRPr lang="hu-HU" dirty="0"/>
          </a:p>
        </p:txBody>
      </p:sp>
      <p:cxnSp>
        <p:nvCxnSpPr>
          <p:cNvPr id="10" name="Egyenes összekötő 9"/>
          <p:cNvCxnSpPr/>
          <p:nvPr/>
        </p:nvCxnSpPr>
        <p:spPr>
          <a:xfrm flipV="1">
            <a:off x="4236720" y="5802630"/>
            <a:ext cx="609600" cy="2019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 flipV="1">
            <a:off x="2956560" y="2209800"/>
            <a:ext cx="944880" cy="3794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 flipV="1">
            <a:off x="3878580" y="2209800"/>
            <a:ext cx="1325880" cy="3794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Kép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887" y="7039545"/>
            <a:ext cx="4540939" cy="70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81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Példány / érték törlése</a:t>
            </a:r>
            <a:endParaRPr lang="en-US" sz="445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1765934"/>
            <a:ext cx="6619628" cy="3430905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822960" y="5379720"/>
            <a:ext cx="67513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Ha már nincs „szükségünk” a példányra akkor meg kell szüntetnünk, ezt a del paranccsal tudjuk megtenni.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58747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Összegezve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249680"/>
            <a:ext cx="129749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Az osztály metódusainak </a:t>
            </a:r>
            <a:r>
              <a:rPr lang="hu-HU" sz="3200" b="1" dirty="0" err="1" smtClean="0">
                <a:solidFill>
                  <a:srgbClr val="FF0000"/>
                </a:solidFill>
              </a:rPr>
              <a:t>PARAMÉTER</a:t>
            </a:r>
            <a:r>
              <a:rPr lang="hu-HU" sz="3200" dirty="0" err="1" smtClean="0"/>
              <a:t>eire</a:t>
            </a:r>
            <a:r>
              <a:rPr lang="hu-HU" sz="3200" dirty="0" smtClean="0"/>
              <a:t> úgy kell tekinteni mint a </a:t>
            </a:r>
            <a:r>
              <a:rPr lang="hu-HU" sz="3200" b="1" dirty="0" smtClean="0">
                <a:solidFill>
                  <a:srgbClr val="FF0000"/>
                </a:solidFill>
              </a:rPr>
              <a:t>TULAJDONSÁG/</a:t>
            </a:r>
            <a:r>
              <a:rPr lang="hu-HU" sz="3200" b="1" dirty="0" err="1" smtClean="0">
                <a:solidFill>
                  <a:srgbClr val="FF0000"/>
                </a:solidFill>
              </a:rPr>
              <a:t>ÁLLAPOT</a:t>
            </a:r>
            <a:r>
              <a:rPr lang="hu-HU" sz="3200" dirty="0" err="1" smtClean="0"/>
              <a:t>okra</a:t>
            </a:r>
            <a:r>
              <a:rPr lang="hu-HU" sz="3200" dirty="0" smtClean="0"/>
              <a:t> </a:t>
            </a:r>
            <a:r>
              <a:rPr lang="hu-HU" sz="3200" dirty="0" err="1" smtClean="0"/>
              <a:t>pl</a:t>
            </a:r>
            <a:r>
              <a:rPr lang="hu-HU" sz="3200" dirty="0" smtClean="0"/>
              <a:t>: szemszín, magasság </a:t>
            </a:r>
            <a:r>
              <a:rPr lang="hu-HU" sz="3200" dirty="0" err="1" smtClean="0"/>
              <a:t>stb</a:t>
            </a:r>
            <a:endParaRPr lang="hu-HU" sz="3200" dirty="0" smtClean="0"/>
          </a:p>
          <a:p>
            <a:endParaRPr lang="hu-HU" sz="3200" dirty="0"/>
          </a:p>
          <a:p>
            <a:r>
              <a:rPr lang="hu-HU" sz="3200" dirty="0" smtClean="0"/>
              <a:t>Az osztály </a:t>
            </a:r>
            <a:r>
              <a:rPr lang="hu-HU" sz="3200" b="1" dirty="0" smtClean="0">
                <a:solidFill>
                  <a:schemeClr val="accent6">
                    <a:lumMod val="75000"/>
                  </a:schemeClr>
                </a:solidFill>
              </a:rPr>
              <a:t>METÓDUS</a:t>
            </a:r>
            <a:r>
              <a:rPr lang="hu-HU" sz="3200" dirty="0" smtClean="0"/>
              <a:t>AIRA úgy kell tekinteni, mint a </a:t>
            </a:r>
            <a:r>
              <a:rPr lang="hu-HU" sz="3200" b="1" dirty="0" err="1" smtClean="0">
                <a:solidFill>
                  <a:schemeClr val="accent6">
                    <a:lumMod val="75000"/>
                  </a:schemeClr>
                </a:solidFill>
              </a:rPr>
              <a:t>CSELEKVÉS</a:t>
            </a:r>
            <a:r>
              <a:rPr lang="hu-HU" sz="3200" dirty="0" err="1" smtClean="0"/>
              <a:t>ekre</a:t>
            </a:r>
            <a:r>
              <a:rPr lang="hu-HU" sz="3200" dirty="0" smtClean="0"/>
              <a:t>, valamit csinálni fognak. Pl.: futás, úszás, ugrás stb.</a:t>
            </a:r>
          </a:p>
          <a:p>
            <a:endParaRPr lang="hu-HU" sz="3200" dirty="0"/>
          </a:p>
          <a:p>
            <a:r>
              <a:rPr lang="hu-HU" sz="3200" dirty="0" smtClean="0"/>
              <a:t>Az </a:t>
            </a: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osztály</a:t>
            </a:r>
            <a:r>
              <a:rPr lang="hu-HU" sz="3200" dirty="0" smtClean="0"/>
              <a:t>ok (</a:t>
            </a:r>
            <a:r>
              <a:rPr lang="hu-HU" sz="3200" dirty="0" err="1" smtClean="0"/>
              <a:t>classok</a:t>
            </a:r>
            <a:r>
              <a:rPr lang="hu-HU" sz="3200" dirty="0" smtClean="0"/>
              <a:t>) a </a:t>
            </a: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tervrajz</a:t>
            </a:r>
            <a:r>
              <a:rPr lang="hu-HU" sz="3200" dirty="0" smtClean="0"/>
              <a:t>ok.</a:t>
            </a:r>
          </a:p>
          <a:p>
            <a:r>
              <a:rPr lang="hu-HU" sz="3200" dirty="0" smtClean="0"/>
              <a:t>Az </a:t>
            </a:r>
            <a:r>
              <a:rPr lang="hu-HU" sz="3200" b="1" dirty="0" smtClean="0">
                <a:solidFill>
                  <a:srgbClr val="00B0F0"/>
                </a:solidFill>
              </a:rPr>
              <a:t>objektum</a:t>
            </a:r>
            <a:r>
              <a:rPr lang="hu-HU" sz="3200" dirty="0" smtClean="0"/>
              <a:t>ok a tervrajzokból létrehozott </a:t>
            </a:r>
            <a:r>
              <a:rPr lang="hu-HU" sz="3200" b="1" dirty="0" smtClean="0">
                <a:solidFill>
                  <a:srgbClr val="00B0F0"/>
                </a:solidFill>
              </a:rPr>
              <a:t>példány</a:t>
            </a:r>
            <a:r>
              <a:rPr lang="hu-HU" sz="3200" dirty="0" smtClean="0"/>
              <a:t>ok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166422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A </a:t>
            </a:r>
            <a:r>
              <a:rPr lang="hu-HU" sz="4450" dirty="0" err="1" smtClean="0">
                <a:solidFill>
                  <a:srgbClr val="403CCF"/>
                </a:solidFill>
                <a:ea typeface="Libre Baskerville" pitchFamily="34" charset="-122"/>
              </a:rPr>
              <a:t>pass</a:t>
            </a: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 parancs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070134"/>
            <a:ext cx="1309687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Ha írjuk a kódot, de még nem tudjuk pontosan mi történjen majd egy ciklusba, elágazásba, osztályba stb. akkor használjuk a </a:t>
            </a:r>
            <a:r>
              <a:rPr lang="hu-HU" sz="3600" dirty="0" err="1" smtClean="0"/>
              <a:t>pass</a:t>
            </a:r>
            <a:r>
              <a:rPr lang="hu-HU" sz="3600" dirty="0" smtClean="0"/>
              <a:t> parancsot, hogy ne jelezzen hibát a fordító! Lényegében bárhol használható</a:t>
            </a:r>
            <a:endParaRPr lang="hu-HU" sz="360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28" y="3287674"/>
            <a:ext cx="3080874" cy="1327963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7293" y="4615637"/>
            <a:ext cx="3632338" cy="144988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3240" y="6238874"/>
            <a:ext cx="3058478" cy="1411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8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</TotalTime>
  <Words>508</Words>
  <Application>Microsoft Office PowerPoint</Application>
  <PresentationFormat>Egyéni</PresentationFormat>
  <Paragraphs>113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Libre Baskerville</vt:lpstr>
      <vt:lpstr>Open Sans</vt:lpstr>
      <vt:lpstr>Open Sans Bold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Jozsef</dc:creator>
  <cp:lastModifiedBy>Jozsef</cp:lastModifiedBy>
  <cp:revision>259</cp:revision>
  <dcterms:created xsi:type="dcterms:W3CDTF">2025-06-04T04:54:07Z</dcterms:created>
  <dcterms:modified xsi:type="dcterms:W3CDTF">2026-02-08T20:26:13Z</dcterms:modified>
</cp:coreProperties>
</file>