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6" r:id="rId3"/>
    <p:sldId id="298" r:id="rId4"/>
    <p:sldId id="300" r:id="rId5"/>
    <p:sldId id="313" r:id="rId6"/>
    <p:sldId id="302" r:id="rId7"/>
    <p:sldId id="306" r:id="rId8"/>
    <p:sldId id="307" r:id="rId9"/>
    <p:sldId id="303" r:id="rId10"/>
    <p:sldId id="304" r:id="rId11"/>
    <p:sldId id="314" r:id="rId12"/>
    <p:sldId id="308" r:id="rId13"/>
    <p:sldId id="309" r:id="rId14"/>
    <p:sldId id="310" r:id="rId15"/>
    <p:sldId id="311" r:id="rId16"/>
    <p:sldId id="312" r:id="rId17"/>
    <p:sldId id="301" r:id="rId18"/>
  </p:sldIdLst>
  <p:sldSz cx="14630400" cy="8229600"/>
  <p:notesSz cx="6858000" cy="9144000"/>
  <p:defaultTextStyle>
    <a:defPPr>
      <a:defRPr lang="hu-HU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49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271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436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223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806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643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920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779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538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855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686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46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32112-7E4E-412E-A6DB-7FF28B50F9A1}" type="datetimeFigureOut">
              <a:rPr lang="hu-HU" smtClean="0"/>
              <a:t>2025. 09. 14.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857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10" name="Text 0"/>
          <p:cNvSpPr/>
          <p:nvPr/>
        </p:nvSpPr>
        <p:spPr>
          <a:xfrm>
            <a:off x="6280190" y="2728436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 err="1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Programozás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alapok</a:t>
            </a:r>
            <a:endParaRPr lang="hu-HU" sz="4450" dirty="0" smtClean="0">
              <a:solidFill>
                <a:srgbClr val="403CCF"/>
              </a:solidFill>
              <a:latin typeface="Libre Baskerville" pitchFamily="34" charset="0"/>
              <a:ea typeface="Libre Baskerville" pitchFamily="34" charset="-122"/>
              <a:cs typeface="Libre Baskerville" pitchFamily="34" charset="-120"/>
            </a:endParaRPr>
          </a:p>
          <a:p>
            <a:pPr marL="0" indent="0" algn="l">
              <a:lnSpc>
                <a:spcPts val="5550"/>
              </a:lnSpc>
              <a:buNone/>
            </a:pPr>
            <a:r>
              <a:rPr lang="en-US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10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. évfolyam</a:t>
            </a:r>
            <a:endParaRPr lang="en-US" sz="4450" dirty="0"/>
          </a:p>
        </p:txBody>
      </p:sp>
      <p:sp>
        <p:nvSpPr>
          <p:cNvPr id="11" name="Text 1"/>
          <p:cNvSpPr/>
          <p:nvPr/>
        </p:nvSpPr>
        <p:spPr>
          <a:xfrm>
            <a:off x="6280190" y="4486156"/>
            <a:ext cx="75564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hu-HU" sz="1750" dirty="0" smtClean="0">
                <a:solidFill>
                  <a:srgbClr val="49495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Adatbekérés és az elágazások</a:t>
            </a:r>
            <a:endParaRPr lang="en-US" sz="1750" dirty="0"/>
          </a:p>
        </p:txBody>
      </p:sp>
      <p:sp>
        <p:nvSpPr>
          <p:cNvPr id="12" name="Text 3"/>
          <p:cNvSpPr/>
          <p:nvPr/>
        </p:nvSpPr>
        <p:spPr>
          <a:xfrm>
            <a:off x="6280190" y="5103018"/>
            <a:ext cx="2328386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hu-HU" sz="2200" b="1" dirty="0" smtClean="0">
                <a:solidFill>
                  <a:srgbClr val="49495A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Molnár József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0136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Elágazás (vezérlési szerkezet)</a:t>
            </a:r>
            <a:endParaRPr lang="en-US" sz="445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4459" y="3047485"/>
            <a:ext cx="7613660" cy="2847706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649608" y="1016931"/>
            <a:ext cx="3934452" cy="584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rgbClr val="49495A"/>
                </a:solidFill>
              </a:rPr>
              <a:t>Egyszerű elágazás: </a:t>
            </a:r>
            <a:r>
              <a:rPr lang="hu-HU" sz="3200" b="1" dirty="0" err="1" smtClean="0">
                <a:solidFill>
                  <a:srgbClr val="00B050"/>
                </a:solidFill>
              </a:rPr>
              <a:t>if</a:t>
            </a:r>
            <a:endParaRPr lang="hu-HU" sz="3200" b="1" dirty="0">
              <a:solidFill>
                <a:srgbClr val="00B050"/>
              </a:solidFill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1841584" y="4496830"/>
            <a:ext cx="6465064" cy="690438"/>
          </a:xfrm>
          <a:prstGeom prst="rect">
            <a:avLst/>
          </a:prstGeom>
          <a:solidFill>
            <a:srgbClr val="FFC000">
              <a:alpha val="902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8" name="Lefelé nyíl 7"/>
          <p:cNvSpPr/>
          <p:nvPr/>
        </p:nvSpPr>
        <p:spPr>
          <a:xfrm rot="5400000">
            <a:off x="8800971" y="4279927"/>
            <a:ext cx="489654" cy="10436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9" name="Szövegdoboz 8"/>
          <p:cNvSpPr txBox="1"/>
          <p:nvPr/>
        </p:nvSpPr>
        <p:spPr>
          <a:xfrm>
            <a:off x="9724970" y="4366546"/>
            <a:ext cx="46920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Ez a sor (vagy sorok) akkor hajtódik végre ha a feltétel igaz!</a:t>
            </a:r>
            <a:endParaRPr lang="hu-HU" sz="2800" dirty="0"/>
          </a:p>
        </p:txBody>
      </p:sp>
      <p:cxnSp>
        <p:nvCxnSpPr>
          <p:cNvPr id="10" name="Egyenes összekötő nyíllal 9"/>
          <p:cNvCxnSpPr/>
          <p:nvPr/>
        </p:nvCxnSpPr>
        <p:spPr>
          <a:xfrm flipH="1">
            <a:off x="2481828" y="2609722"/>
            <a:ext cx="5616624" cy="223232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/>
        </p:nvSpPr>
        <p:spPr>
          <a:xfrm>
            <a:off x="6953620" y="2112260"/>
            <a:ext cx="5131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FONTOS a tabulátor használata!</a:t>
            </a:r>
            <a:endParaRPr lang="hu-HU" sz="2800" dirty="0"/>
          </a:p>
        </p:txBody>
      </p:sp>
      <p:sp>
        <p:nvSpPr>
          <p:cNvPr id="12" name="Ellipszis 11"/>
          <p:cNvSpPr/>
          <p:nvPr/>
        </p:nvSpPr>
        <p:spPr>
          <a:xfrm>
            <a:off x="2334608" y="4076398"/>
            <a:ext cx="809320" cy="480518"/>
          </a:xfrm>
          <a:prstGeom prst="ellipse">
            <a:avLst/>
          </a:prstGeom>
          <a:solidFill>
            <a:srgbClr val="FF0000">
              <a:alpha val="3803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cxnSp>
        <p:nvCxnSpPr>
          <p:cNvPr id="13" name="Egyenes összekötő nyíllal 12"/>
          <p:cNvCxnSpPr>
            <a:stCxn id="12" idx="0"/>
          </p:cNvCxnSpPr>
          <p:nvPr/>
        </p:nvCxnSpPr>
        <p:spPr>
          <a:xfrm flipV="1">
            <a:off x="2739268" y="2970687"/>
            <a:ext cx="1529246" cy="110571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4117424" y="2604628"/>
            <a:ext cx="1958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Feltétel(</a:t>
            </a:r>
            <a:r>
              <a:rPr lang="hu-HU" sz="2800" dirty="0" err="1" smtClean="0"/>
              <a:t>ek</a:t>
            </a:r>
            <a:r>
              <a:rPr lang="hu-HU" sz="2800" dirty="0" smtClean="0"/>
              <a:t>)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98538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1" grpId="0"/>
      <p:bldP spid="12" grpId="0" animBg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Relációs műveletek</a:t>
            </a:r>
            <a:endParaRPr lang="en-US" sz="445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9" y="1035844"/>
            <a:ext cx="5995032" cy="1045186"/>
          </a:xfrm>
          <a:prstGeom prst="rect">
            <a:avLst/>
          </a:prstGeom>
        </p:spPr>
      </p:pic>
      <p:pic>
        <p:nvPicPr>
          <p:cNvPr id="15" name="Kép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600" y="3493323"/>
            <a:ext cx="6046042" cy="833269"/>
          </a:xfrm>
          <a:prstGeom prst="rect">
            <a:avLst/>
          </a:prstGeom>
        </p:spPr>
      </p:pic>
      <p:pic>
        <p:nvPicPr>
          <p:cNvPr id="16" name="Kép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357" y="4481161"/>
            <a:ext cx="6035284" cy="951874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599" y="5875592"/>
            <a:ext cx="6046042" cy="954638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600" y="6982036"/>
            <a:ext cx="6046042" cy="1087418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608" y="2239079"/>
            <a:ext cx="5995033" cy="919238"/>
          </a:xfrm>
          <a:prstGeom prst="rect">
            <a:avLst/>
          </a:prstGeom>
        </p:spPr>
      </p:pic>
      <p:sp>
        <p:nvSpPr>
          <p:cNvPr id="20" name="Jobbra nyíl 19"/>
          <p:cNvSpPr/>
          <p:nvPr/>
        </p:nvSpPr>
        <p:spPr>
          <a:xfrm>
            <a:off x="6842760" y="1341120"/>
            <a:ext cx="548640" cy="51816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Jobbra nyíl 20"/>
          <p:cNvSpPr/>
          <p:nvPr/>
        </p:nvSpPr>
        <p:spPr>
          <a:xfrm>
            <a:off x="6842760" y="2439618"/>
            <a:ext cx="548640" cy="51816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Jobbra nyíl 21"/>
          <p:cNvSpPr/>
          <p:nvPr/>
        </p:nvSpPr>
        <p:spPr>
          <a:xfrm>
            <a:off x="6842760" y="3650877"/>
            <a:ext cx="548640" cy="51816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Jobbra nyíl 22"/>
          <p:cNvSpPr/>
          <p:nvPr/>
        </p:nvSpPr>
        <p:spPr>
          <a:xfrm>
            <a:off x="6842760" y="4698018"/>
            <a:ext cx="548640" cy="51816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Jobbra nyíl 23"/>
          <p:cNvSpPr/>
          <p:nvPr/>
        </p:nvSpPr>
        <p:spPr>
          <a:xfrm>
            <a:off x="6842760" y="6093831"/>
            <a:ext cx="548640" cy="51816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Jobbra nyíl 24"/>
          <p:cNvSpPr/>
          <p:nvPr/>
        </p:nvSpPr>
        <p:spPr>
          <a:xfrm>
            <a:off x="6842760" y="7266665"/>
            <a:ext cx="548640" cy="51816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Szövegdoboz 25"/>
          <p:cNvSpPr txBox="1"/>
          <p:nvPr/>
        </p:nvSpPr>
        <p:spPr>
          <a:xfrm>
            <a:off x="7772400" y="1179872"/>
            <a:ext cx="623316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A két érték megegyezik?</a:t>
            </a:r>
            <a:r>
              <a:rPr lang="hu-HU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/>
            </a:r>
            <a:br>
              <a:rPr lang="hu-HU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hu-HU" dirty="0" err="1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String</a:t>
            </a:r>
            <a:r>
              <a:rPr lang="hu-HU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 esetén is alkalmazható!</a:t>
            </a:r>
            <a:endParaRPr lang="hu-HU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7772400" y="2320133"/>
            <a:ext cx="623316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A két érték NEM egyezik meg?</a:t>
            </a:r>
            <a:r>
              <a:rPr lang="hu-HU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/>
            </a:r>
            <a:br>
              <a:rPr lang="hu-HU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hu-HU" dirty="0" err="1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String</a:t>
            </a:r>
            <a:r>
              <a:rPr lang="hu-HU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 esetén is alkalmazható!</a:t>
            </a:r>
            <a:endParaRPr lang="hu-HU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7772400" y="3697591"/>
            <a:ext cx="623316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A szam1 nagyobb vagy egyenlő a szam2-vel?</a:t>
            </a:r>
            <a:endParaRPr lang="hu-HU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7772400" y="4722536"/>
            <a:ext cx="623316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A szam1 kisebb vagy egyenlő a szam2-vel?</a:t>
            </a:r>
            <a:endParaRPr lang="hu-HU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7772400" y="6140545"/>
            <a:ext cx="623316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A szam1 kisebb a szam2-nél?</a:t>
            </a:r>
            <a:endParaRPr lang="hu-HU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7772400" y="7313379"/>
            <a:ext cx="623316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A szam1 nagyobb a szam2-nél?</a:t>
            </a:r>
            <a:endParaRPr lang="hu-HU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21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Elágazás (vezérlési szerkezet)</a:t>
            </a:r>
            <a:endParaRPr lang="en-US" sz="4450" dirty="0"/>
          </a:p>
        </p:txBody>
      </p:sp>
      <p:sp>
        <p:nvSpPr>
          <p:cNvPr id="6" name="Szövegdoboz 5"/>
          <p:cNvSpPr txBox="1"/>
          <p:nvPr/>
        </p:nvSpPr>
        <p:spPr>
          <a:xfrm>
            <a:off x="649608" y="1016931"/>
            <a:ext cx="5629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rgbClr val="49495A"/>
                </a:solidFill>
              </a:rPr>
              <a:t>Egyszerű elágazás: </a:t>
            </a:r>
            <a:r>
              <a:rPr lang="hu-HU" sz="3200" b="1" dirty="0" err="1" smtClean="0">
                <a:solidFill>
                  <a:srgbClr val="00B050"/>
                </a:solidFill>
              </a:rPr>
              <a:t>if</a:t>
            </a:r>
            <a:r>
              <a:rPr lang="hu-HU" sz="3200" b="1" dirty="0" smtClean="0">
                <a:solidFill>
                  <a:srgbClr val="00B050"/>
                </a:solidFill>
              </a:rPr>
              <a:t> - </a:t>
            </a:r>
            <a:r>
              <a:rPr lang="hu-HU" sz="3200" b="1" dirty="0" err="1" smtClean="0">
                <a:solidFill>
                  <a:srgbClr val="00B050"/>
                </a:solidFill>
              </a:rPr>
              <a:t>else</a:t>
            </a:r>
            <a:endParaRPr lang="hu-HU" sz="3200" b="1" dirty="0">
              <a:solidFill>
                <a:srgbClr val="00B050"/>
              </a:solidFill>
            </a:endParaRPr>
          </a:p>
        </p:txBody>
      </p:sp>
      <p:pic>
        <p:nvPicPr>
          <p:cNvPr id="15" name="Kép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2201649"/>
            <a:ext cx="7008779" cy="3600400"/>
          </a:xfrm>
          <a:prstGeom prst="rect">
            <a:avLst/>
          </a:prstGeom>
        </p:spPr>
      </p:pic>
      <p:cxnSp>
        <p:nvCxnSpPr>
          <p:cNvPr id="4" name="Egyenes összekötő 3"/>
          <p:cNvCxnSpPr/>
          <p:nvPr/>
        </p:nvCxnSpPr>
        <p:spPr>
          <a:xfrm>
            <a:off x="6436043" y="3596640"/>
            <a:ext cx="1900237" cy="15240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Egyenes összekötő 15"/>
          <p:cNvCxnSpPr/>
          <p:nvPr/>
        </p:nvCxnSpPr>
        <p:spPr>
          <a:xfrm flipV="1">
            <a:off x="7386161" y="3749040"/>
            <a:ext cx="950119" cy="797904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Szövegdoboz 17"/>
          <p:cNvSpPr txBox="1"/>
          <p:nvPr/>
        </p:nvSpPr>
        <p:spPr>
          <a:xfrm>
            <a:off x="8527540" y="3271986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Csak az egyik hajtódik végre!</a:t>
            </a:r>
            <a:endParaRPr lang="hu-HU" sz="2800" b="1" dirty="0">
              <a:solidFill>
                <a:srgbClr val="7030A0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19" name="Egyenes összekötő 18"/>
          <p:cNvCxnSpPr/>
          <p:nvPr/>
        </p:nvCxnSpPr>
        <p:spPr>
          <a:xfrm>
            <a:off x="6097096" y="5410200"/>
            <a:ext cx="1045749" cy="991792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/>
        </p:nvSpPr>
        <p:spPr>
          <a:xfrm>
            <a:off x="5422820" y="6571287"/>
            <a:ext cx="487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Ez mindenképpen végrehajtódik, mert a feltételen kívül van!</a:t>
            </a:r>
            <a:endParaRPr lang="hu-HU" sz="2800" b="1" dirty="0">
              <a:solidFill>
                <a:srgbClr val="7030A0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98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Elágazás (vezérlési szerkezet)</a:t>
            </a:r>
            <a:endParaRPr lang="en-US" sz="4450" dirty="0"/>
          </a:p>
        </p:txBody>
      </p:sp>
      <p:sp>
        <p:nvSpPr>
          <p:cNvPr id="6" name="Szövegdoboz 5"/>
          <p:cNvSpPr txBox="1"/>
          <p:nvPr/>
        </p:nvSpPr>
        <p:spPr>
          <a:xfrm>
            <a:off x="649608" y="1016931"/>
            <a:ext cx="5629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rgbClr val="49495A"/>
                </a:solidFill>
              </a:rPr>
              <a:t>Egyszerű elágazás: </a:t>
            </a:r>
            <a:r>
              <a:rPr lang="hu-HU" sz="3200" b="1" dirty="0" err="1" smtClean="0">
                <a:solidFill>
                  <a:srgbClr val="00B050"/>
                </a:solidFill>
              </a:rPr>
              <a:t>if</a:t>
            </a:r>
            <a:r>
              <a:rPr lang="hu-HU" sz="3200" b="1" dirty="0" smtClean="0">
                <a:solidFill>
                  <a:srgbClr val="00B050"/>
                </a:solidFill>
              </a:rPr>
              <a:t> - </a:t>
            </a:r>
            <a:r>
              <a:rPr lang="hu-HU" sz="3200" b="1" dirty="0" err="1" smtClean="0">
                <a:solidFill>
                  <a:srgbClr val="00B050"/>
                </a:solidFill>
              </a:rPr>
              <a:t>elif</a:t>
            </a:r>
            <a:endParaRPr lang="hu-HU" sz="3200" b="1" dirty="0">
              <a:solidFill>
                <a:srgbClr val="00B050"/>
              </a:solidFill>
            </a:endParaRPr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2263005"/>
            <a:ext cx="5904656" cy="3002030"/>
          </a:xfrm>
          <a:prstGeom prst="rect">
            <a:avLst/>
          </a:prstGeom>
        </p:spPr>
      </p:pic>
      <p:cxnSp>
        <p:nvCxnSpPr>
          <p:cNvPr id="11" name="Egyenes összekötő 10"/>
          <p:cNvCxnSpPr/>
          <p:nvPr/>
        </p:nvCxnSpPr>
        <p:spPr>
          <a:xfrm flipV="1">
            <a:off x="2804160" y="3749040"/>
            <a:ext cx="5532120" cy="35052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>
            <a:off x="8527540" y="3271986"/>
            <a:ext cx="487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Csak akkor kezdi el vizsgálni, ha az előtte lévő feltétel hamis volt!</a:t>
            </a:r>
            <a:endParaRPr lang="hu-HU" sz="2800" b="1" dirty="0">
              <a:solidFill>
                <a:srgbClr val="7030A0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914400" y="5806440"/>
            <a:ext cx="1082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err="1" smtClean="0">
                <a:solidFill>
                  <a:srgbClr val="7030A0"/>
                </a:solidFill>
              </a:rPr>
              <a:t>if-elif</a:t>
            </a:r>
            <a:r>
              <a:rPr lang="hu-HU" sz="3600" dirty="0" smtClean="0">
                <a:solidFill>
                  <a:srgbClr val="7030A0"/>
                </a:solidFill>
              </a:rPr>
              <a:t> esetén, nem biztos, hogy bármelyik ág végrehajtódik!</a:t>
            </a:r>
            <a:endParaRPr lang="hu-H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75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Elágazás (vezérlési szerkezet)</a:t>
            </a:r>
            <a:endParaRPr lang="en-US" sz="4450" dirty="0"/>
          </a:p>
        </p:txBody>
      </p:sp>
      <p:sp>
        <p:nvSpPr>
          <p:cNvPr id="6" name="Szövegdoboz 5"/>
          <p:cNvSpPr txBox="1"/>
          <p:nvPr/>
        </p:nvSpPr>
        <p:spPr>
          <a:xfrm>
            <a:off x="649608" y="1016931"/>
            <a:ext cx="7686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rgbClr val="49495A"/>
                </a:solidFill>
              </a:rPr>
              <a:t>Egyszerű elágazás: </a:t>
            </a:r>
            <a:r>
              <a:rPr lang="hu-HU" sz="3200" b="1" dirty="0" err="1" smtClean="0">
                <a:solidFill>
                  <a:srgbClr val="00B050"/>
                </a:solidFill>
              </a:rPr>
              <a:t>if</a:t>
            </a:r>
            <a:r>
              <a:rPr lang="hu-HU" sz="3200" b="1" dirty="0" smtClean="0">
                <a:solidFill>
                  <a:srgbClr val="00B050"/>
                </a:solidFill>
              </a:rPr>
              <a:t> – </a:t>
            </a:r>
            <a:r>
              <a:rPr lang="hu-HU" sz="3200" b="1" dirty="0" err="1" smtClean="0">
                <a:solidFill>
                  <a:srgbClr val="00B050"/>
                </a:solidFill>
              </a:rPr>
              <a:t>elif</a:t>
            </a:r>
            <a:r>
              <a:rPr lang="hu-HU" sz="3200" b="1" dirty="0" smtClean="0">
                <a:solidFill>
                  <a:srgbClr val="00B050"/>
                </a:solidFill>
              </a:rPr>
              <a:t> …. - </a:t>
            </a:r>
            <a:r>
              <a:rPr lang="hu-HU" sz="3200" b="1" dirty="0" err="1" smtClean="0">
                <a:solidFill>
                  <a:srgbClr val="00B050"/>
                </a:solidFill>
              </a:rPr>
              <a:t>else</a:t>
            </a:r>
            <a:endParaRPr lang="hu-HU" sz="3200" b="1" dirty="0">
              <a:solidFill>
                <a:srgbClr val="00B050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914400" y="6004094"/>
            <a:ext cx="1082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err="1" smtClean="0">
                <a:solidFill>
                  <a:srgbClr val="7030A0"/>
                </a:solidFill>
              </a:rPr>
              <a:t>if-elif-else</a:t>
            </a:r>
            <a:r>
              <a:rPr lang="hu-HU" sz="3600" dirty="0" smtClean="0">
                <a:solidFill>
                  <a:srgbClr val="7030A0"/>
                </a:solidFill>
              </a:rPr>
              <a:t> esetén az egyik ág végrehajtódik!</a:t>
            </a:r>
            <a:endParaRPr lang="hu-HU" sz="3600" dirty="0">
              <a:solidFill>
                <a:srgbClr val="7030A0"/>
              </a:solidFill>
            </a:endParaRP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295463"/>
            <a:ext cx="4893462" cy="333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1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Feltétel összekapcsolása</a:t>
            </a:r>
            <a:endParaRPr lang="en-US" sz="4450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1795273"/>
            <a:ext cx="5998683" cy="2304256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649608" y="1016931"/>
            <a:ext cx="7686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rgbClr val="00B050"/>
                </a:solidFill>
              </a:rPr>
              <a:t>AND </a:t>
            </a:r>
            <a:r>
              <a:rPr lang="hu-HU" sz="3200" b="1" dirty="0" smtClean="0">
                <a:solidFill>
                  <a:srgbClr val="49495A"/>
                </a:solidFill>
              </a:rPr>
              <a:t>(és) kapcsolat</a:t>
            </a:r>
            <a:endParaRPr lang="hu-HU" sz="3200" b="1" dirty="0">
              <a:solidFill>
                <a:srgbClr val="00B050"/>
              </a:solidFill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7960043" y="1902647"/>
            <a:ext cx="647223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Ha MINDEN feltétel igaz</a:t>
            </a:r>
          </a:p>
          <a:p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akkor fut bele az </a:t>
            </a:r>
            <a:r>
              <a:rPr lang="hu-HU" sz="2800" b="1" dirty="0" err="1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if</a:t>
            </a:r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ágba!</a:t>
            </a:r>
          </a:p>
          <a:p>
            <a:r>
              <a:rPr lang="hu-HU" sz="2000" b="1" i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*Nem csak kettő, bármennyi feltétel lehet!</a:t>
            </a:r>
            <a:endParaRPr lang="hu-HU" sz="2000" b="1" i="1" dirty="0">
              <a:solidFill>
                <a:srgbClr val="7030A0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11" name="Egyenes összekötő 10"/>
          <p:cNvCxnSpPr/>
          <p:nvPr/>
        </p:nvCxnSpPr>
        <p:spPr>
          <a:xfrm flipV="1">
            <a:off x="3322320" y="2198476"/>
            <a:ext cx="4637723" cy="35052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89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Feltétel összekapcsolása</a:t>
            </a:r>
            <a:endParaRPr lang="en-US" sz="4450" dirty="0"/>
          </a:p>
        </p:txBody>
      </p:sp>
      <p:sp>
        <p:nvSpPr>
          <p:cNvPr id="9" name="Szövegdoboz 8"/>
          <p:cNvSpPr txBox="1"/>
          <p:nvPr/>
        </p:nvSpPr>
        <p:spPr>
          <a:xfrm>
            <a:off x="649608" y="1016931"/>
            <a:ext cx="7686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rgbClr val="00B050"/>
                </a:solidFill>
              </a:rPr>
              <a:t>OR </a:t>
            </a:r>
            <a:r>
              <a:rPr lang="hu-HU" sz="3200" b="1" dirty="0" smtClean="0">
                <a:solidFill>
                  <a:srgbClr val="49495A"/>
                </a:solidFill>
              </a:rPr>
              <a:t>(vagy) kapcsolat</a:t>
            </a:r>
            <a:endParaRPr lang="hu-HU" sz="3200" b="1" dirty="0">
              <a:solidFill>
                <a:srgbClr val="00B050"/>
              </a:solidFill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8717281" y="2198476"/>
            <a:ext cx="591312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Ha LEGALÁBB AZ EGYIK</a:t>
            </a:r>
          </a:p>
          <a:p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feltétel igaz akkor fut bele</a:t>
            </a:r>
          </a:p>
          <a:p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az </a:t>
            </a:r>
            <a:r>
              <a:rPr lang="hu-HU" sz="2800" b="1" dirty="0" err="1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if</a:t>
            </a:r>
            <a:r>
              <a:rPr lang="hu-HU" sz="2800" b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ágba!</a:t>
            </a:r>
          </a:p>
          <a:p>
            <a:r>
              <a:rPr lang="hu-HU" sz="2000" b="1" i="1" dirty="0" smtClean="0">
                <a:solidFill>
                  <a:srgbClr val="7030A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*Nem csak kettő, bármennyi feltétel lehet!</a:t>
            </a:r>
            <a:endParaRPr lang="hu-HU" sz="2000" b="1" i="1" dirty="0">
              <a:solidFill>
                <a:srgbClr val="7030A0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1869117"/>
            <a:ext cx="7748636" cy="1920602"/>
          </a:xfrm>
          <a:prstGeom prst="rect">
            <a:avLst/>
          </a:prstGeom>
        </p:spPr>
      </p:pic>
      <p:cxnSp>
        <p:nvCxnSpPr>
          <p:cNvPr id="12" name="Egyenes összekötő 11"/>
          <p:cNvCxnSpPr/>
          <p:nvPr/>
        </p:nvCxnSpPr>
        <p:spPr>
          <a:xfrm flipV="1">
            <a:off x="2799397" y="2651760"/>
            <a:ext cx="5917883" cy="38966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A LITERÁL fogalma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451488" y="1295400"/>
            <a:ext cx="13477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800" i="1" dirty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 </a:t>
            </a:r>
            <a:r>
              <a:rPr lang="hu-HU" sz="4800" i="1" dirty="0" err="1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literál</a:t>
            </a:r>
            <a:r>
              <a:rPr lang="hu-HU" sz="4800" i="1" dirty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nem más, mint a program szövegében </a:t>
            </a:r>
            <a:r>
              <a:rPr lang="hu-HU" sz="4800" b="1" i="1" dirty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direkt</a:t>
            </a:r>
            <a:r>
              <a:rPr lang="hu-HU" sz="4800" i="1" dirty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módon beleírt </a:t>
            </a:r>
            <a:r>
              <a:rPr lang="hu-HU" sz="4800" i="1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érték/adat.</a:t>
            </a:r>
            <a:endParaRPr lang="hu-HU" sz="4800" dirty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513" y="3292177"/>
            <a:ext cx="6863821" cy="1149291"/>
          </a:xfrm>
          <a:prstGeom prst="rect">
            <a:avLst/>
          </a:prstGeom>
        </p:spPr>
      </p:pic>
      <p:sp>
        <p:nvSpPr>
          <p:cNvPr id="3" name="Téglalap 2"/>
          <p:cNvSpPr/>
          <p:nvPr/>
        </p:nvSpPr>
        <p:spPr>
          <a:xfrm>
            <a:off x="3676710" y="4868585"/>
            <a:ext cx="69456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4000" dirty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 fenti példában a 2-es szám a </a:t>
            </a:r>
            <a:r>
              <a:rPr lang="hu-HU" sz="4000" dirty="0" err="1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literál</a:t>
            </a:r>
            <a:endParaRPr lang="hu-HU" sz="4000" dirty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79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Bemelegítő feladat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649608" y="1402080"/>
            <a:ext cx="13477872" cy="145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err="1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szamolas.py</a:t>
            </a:r>
            <a:endParaRPr lang="hu-HU" sz="2400" b="1" dirty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hu-HU" dirty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Készíts kettő egész típusú változót (szam1,szam2) majd írd ki a képernyőre az összegüket, különbségüket, szorzatukat, hányadosukat, egyetlen printet használva! Példa a kimenetre:</a:t>
            </a:r>
            <a:br>
              <a:rPr lang="hu-HU" dirty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endParaRPr lang="hu-HU" dirty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17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Hogyan kérjünk be adatot a konzolról?</a:t>
            </a:r>
            <a:endParaRPr lang="en-US" sz="445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1545907"/>
            <a:ext cx="8134406" cy="1639253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649608" y="3474720"/>
            <a:ext cx="1226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>
                <a:solidFill>
                  <a:srgbClr val="49495A"/>
                </a:solidFill>
              </a:rPr>
              <a:t>Ha </a:t>
            </a:r>
            <a:r>
              <a:rPr lang="hu-HU" sz="3600" b="1" dirty="0" err="1">
                <a:solidFill>
                  <a:srgbClr val="49495A"/>
                </a:solidFill>
              </a:rPr>
              <a:t>input-ot</a:t>
            </a:r>
            <a:r>
              <a:rPr lang="hu-HU" sz="3600" b="1" dirty="0">
                <a:solidFill>
                  <a:srgbClr val="49495A"/>
                </a:solidFill>
              </a:rPr>
              <a:t> használunk a program futása </a:t>
            </a:r>
            <a:r>
              <a:rPr lang="hu-HU" sz="3600" b="1" dirty="0" smtClean="0">
                <a:solidFill>
                  <a:srgbClr val="C00000"/>
                </a:solidFill>
              </a:rPr>
              <a:t>"megáll" </a:t>
            </a:r>
            <a:r>
              <a:rPr lang="hu-HU" sz="3600" b="1" dirty="0" smtClean="0">
                <a:solidFill>
                  <a:srgbClr val="49495A"/>
                </a:solidFill>
              </a:rPr>
              <a:t>egészen addig míg a felhasználó entert nem üt!</a:t>
            </a:r>
            <a:endParaRPr lang="hu-HU" sz="3600" b="1" dirty="0">
              <a:solidFill>
                <a:srgbClr val="49495A"/>
              </a:solidFill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08" y="4964609"/>
            <a:ext cx="5372869" cy="109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FONTOS!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451488" y="1295400"/>
            <a:ext cx="13477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800" b="1" dirty="0" smtClean="0">
                <a:solidFill>
                  <a:srgbClr val="C0000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MINDEN </a:t>
            </a:r>
            <a:r>
              <a:rPr lang="hu-HU" sz="4800" b="1" dirty="0" err="1" smtClean="0">
                <a:solidFill>
                  <a:srgbClr val="C0000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INPUT-on</a:t>
            </a:r>
            <a:r>
              <a:rPr lang="hu-HU" sz="4800" b="1" dirty="0" smtClean="0">
                <a:solidFill>
                  <a:srgbClr val="C0000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KERESZTÜL BEÍRT ADAT</a:t>
            </a:r>
          </a:p>
          <a:p>
            <a:pPr algn="ctr"/>
            <a:r>
              <a:rPr lang="hu-HU" sz="4800" b="1" u="sng" dirty="0" smtClean="0">
                <a:solidFill>
                  <a:srgbClr val="C0000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SZÖVEGNEK</a:t>
            </a:r>
            <a:r>
              <a:rPr lang="hu-HU" sz="4800" b="1" dirty="0" smtClean="0">
                <a:solidFill>
                  <a:srgbClr val="C0000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(</a:t>
            </a:r>
            <a:r>
              <a:rPr lang="hu-HU" sz="4800" b="1" dirty="0" err="1" smtClean="0">
                <a:solidFill>
                  <a:srgbClr val="C0000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Sztring</a:t>
            </a:r>
            <a:r>
              <a:rPr lang="hu-HU" sz="4800" b="1" dirty="0" smtClean="0">
                <a:solidFill>
                  <a:srgbClr val="C0000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, karakterlánc)</a:t>
            </a:r>
          </a:p>
          <a:p>
            <a:pPr algn="ctr"/>
            <a:r>
              <a:rPr lang="hu-HU" sz="4800" b="1" dirty="0" smtClean="0">
                <a:solidFill>
                  <a:srgbClr val="C00000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SZÁMÍT!</a:t>
            </a:r>
            <a:endParaRPr lang="hu-HU" sz="4800" b="1" dirty="0">
              <a:solidFill>
                <a:srgbClr val="C00000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649608" y="3943767"/>
            <a:ext cx="13136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Ha számítási műveleteket szeretnék akkor </a:t>
            </a:r>
            <a:r>
              <a:rPr lang="hu-HU" sz="3200" b="1" u="sng" dirty="0" err="1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típuskényszeríteni</a:t>
            </a:r>
            <a:r>
              <a:rPr lang="hu-HU" sz="3200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</a:t>
            </a:r>
            <a:r>
              <a:rPr lang="hu-HU" sz="3200" dirty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kell!</a:t>
            </a: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556" y="4868585"/>
            <a:ext cx="12809932" cy="2019895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976556" y="7132320"/>
            <a:ext cx="1244988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**Ne felejtsük, lebegőpontosra is lehet kerekíteni a bekért értéket!**</a:t>
            </a:r>
            <a:endParaRPr lang="hu-HU" u="sng" dirty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84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Képernyőtörlés</a:t>
            </a:r>
            <a:endParaRPr lang="en-US" sz="445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1224280"/>
            <a:ext cx="5193982" cy="1731327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975360" y="3474720"/>
            <a:ext cx="135026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import </a:t>
            </a:r>
            <a:r>
              <a:rPr lang="hu-HU" sz="4000" b="1" dirty="0" err="1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os</a:t>
            </a:r>
            <a:r>
              <a:rPr lang="hu-HU" sz="4000" b="1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</a:t>
            </a:r>
            <a:r>
              <a:rPr lang="hu-HU" sz="4000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-&gt; Szükséges könyvtár importálása</a:t>
            </a:r>
            <a:br>
              <a:rPr lang="hu-HU" sz="4000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endParaRPr lang="hu-HU" sz="4000" dirty="0" smtClean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hu-HU" sz="4000" b="1" dirty="0" err="1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os.system</a:t>
            </a:r>
            <a:r>
              <a:rPr lang="hu-HU" sz="4000" b="1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("</a:t>
            </a:r>
            <a:r>
              <a:rPr lang="hu-HU" sz="4000" b="1" dirty="0" err="1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cls</a:t>
            </a:r>
            <a:r>
              <a:rPr lang="hu-HU" sz="4000" b="1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") </a:t>
            </a:r>
            <a:r>
              <a:rPr lang="hu-HU" sz="4000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-&gt; tényleges konzol-képernyő törlése. </a:t>
            </a:r>
            <a:r>
              <a:rPr lang="hu-HU" sz="4000" u="sng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 KÓD SORÁN TÖBBSZÖR HASZNÁLHATÓ!</a:t>
            </a:r>
            <a:endParaRPr lang="hu-HU" sz="4000" u="sng" dirty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1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Maradékos osztás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862968" y="1339660"/>
            <a:ext cx="1226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49495A"/>
                </a:solidFill>
              </a:rPr>
              <a:t>Operátor: %</a:t>
            </a:r>
          </a:p>
          <a:p>
            <a:r>
              <a:rPr lang="hu-HU" sz="3600" dirty="0" smtClean="0">
                <a:solidFill>
                  <a:srgbClr val="49495A"/>
                </a:solidFill>
              </a:rPr>
              <a:t>Eredményül a maradékot kapjuk</a:t>
            </a:r>
            <a:endParaRPr lang="hu-HU" sz="3600" dirty="0">
              <a:solidFill>
                <a:srgbClr val="49495A"/>
              </a:solidFill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968" y="2757487"/>
            <a:ext cx="10218980" cy="1688782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968" y="4898230"/>
            <a:ext cx="10820642" cy="80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81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Lekerekítési osztás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862968" y="1256257"/>
            <a:ext cx="1226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49495A"/>
                </a:solidFill>
              </a:rPr>
              <a:t>Operátor: //</a:t>
            </a:r>
          </a:p>
          <a:p>
            <a:r>
              <a:rPr lang="hu-HU" sz="3600" dirty="0" smtClean="0">
                <a:solidFill>
                  <a:srgbClr val="49495A"/>
                </a:solidFill>
              </a:rPr>
              <a:t>Az eredményt lefele kerekíti (tizedes jel utáni értéket „lecsapja”)</a:t>
            </a:r>
            <a:endParaRPr lang="hu-HU" sz="3600" dirty="0">
              <a:solidFill>
                <a:srgbClr val="49495A"/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968" y="2865121"/>
            <a:ext cx="10820642" cy="1661994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968" y="5073014"/>
            <a:ext cx="11668624" cy="77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35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Hatványozás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862968" y="1256257"/>
            <a:ext cx="1226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49495A"/>
                </a:solidFill>
              </a:rPr>
              <a:t>Operátor: **</a:t>
            </a:r>
          </a:p>
          <a:p>
            <a:r>
              <a:rPr lang="hu-HU" sz="3600" dirty="0" smtClean="0">
                <a:solidFill>
                  <a:srgbClr val="49495A"/>
                </a:solidFill>
              </a:rPr>
              <a:t>A csillagok előtti értéket emeli a csillagok mögötti értékre.</a:t>
            </a: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968" y="2757486"/>
            <a:ext cx="9236392" cy="190121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968" y="5227320"/>
            <a:ext cx="72771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4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Értékek módosítása</a:t>
            </a:r>
            <a:endParaRPr lang="en-US" sz="445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1557213"/>
            <a:ext cx="3651885" cy="1662237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2139" y="1557213"/>
            <a:ext cx="6754301" cy="1662237"/>
          </a:xfrm>
          <a:prstGeom prst="rect">
            <a:avLst/>
          </a:prstGeom>
        </p:spPr>
      </p:pic>
      <p:cxnSp>
        <p:nvCxnSpPr>
          <p:cNvPr id="7" name="Egyenes összekötő 6"/>
          <p:cNvCxnSpPr/>
          <p:nvPr/>
        </p:nvCxnSpPr>
        <p:spPr>
          <a:xfrm>
            <a:off x="457200" y="3718560"/>
            <a:ext cx="1296924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zövegdoboz 7"/>
          <p:cNvSpPr txBox="1"/>
          <p:nvPr/>
        </p:nvSpPr>
        <p:spPr>
          <a:xfrm>
            <a:off x="5090649" y="2175965"/>
            <a:ext cx="881973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VAGY</a:t>
            </a:r>
            <a:endParaRPr lang="hu-HU" dirty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608" y="4023941"/>
            <a:ext cx="3141387" cy="233590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138" y="4107761"/>
            <a:ext cx="6653213" cy="2252083"/>
          </a:xfrm>
          <a:prstGeom prst="rect">
            <a:avLst/>
          </a:prstGeom>
        </p:spPr>
      </p:pic>
      <p:sp>
        <p:nvSpPr>
          <p:cNvPr id="11" name="Szövegdoboz 10"/>
          <p:cNvSpPr txBox="1"/>
          <p:nvPr/>
        </p:nvSpPr>
        <p:spPr>
          <a:xfrm>
            <a:off x="4649662" y="5151534"/>
            <a:ext cx="881973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VAGY</a:t>
            </a:r>
            <a:endParaRPr lang="hu-HU" dirty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1320168" y="7035687"/>
            <a:ext cx="117709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Az összes Aritmetikai művelettel meg lehet csinálni</a:t>
            </a:r>
            <a:r>
              <a:rPr lang="hu-HU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/>
            </a:r>
            <a:br>
              <a:rPr lang="hu-HU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hu-HU" dirty="0" smtClean="0">
                <a:solidFill>
                  <a:srgbClr val="49495A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(összeadás, kivonás, szorzás, osztás, kerekítés stb..)</a:t>
            </a:r>
            <a:endParaRPr lang="hu-HU" dirty="0">
              <a:solidFill>
                <a:srgbClr val="49495A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99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</TotalTime>
  <Words>400</Words>
  <Application>Microsoft Office PowerPoint</Application>
  <PresentationFormat>Egyéni</PresentationFormat>
  <Paragraphs>68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Libre Baskerville</vt:lpstr>
      <vt:lpstr>Open Sans</vt:lpstr>
      <vt:lpstr>Open Sans Bold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Jozsef</dc:creator>
  <cp:lastModifiedBy>Jozsef</cp:lastModifiedBy>
  <cp:revision>88</cp:revision>
  <dcterms:created xsi:type="dcterms:W3CDTF">2025-06-04T04:54:07Z</dcterms:created>
  <dcterms:modified xsi:type="dcterms:W3CDTF">2025-09-14T05:53:14Z</dcterms:modified>
</cp:coreProperties>
</file>