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</p:sldIdLst>
  <p:sldSz cx="14630400" cy="8229600"/>
  <p:notesSz cx="6858000" cy="9144000"/>
  <p:defaultTextStyle>
    <a:defPPr>
      <a:defRPr lang="hu-HU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4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62" d="100"/>
          <a:sy n="62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271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436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223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806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643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920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779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538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855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686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46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32112-7E4E-412E-A6DB-7FF28B50F9A1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857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10" name="Text 0"/>
          <p:cNvSpPr/>
          <p:nvPr/>
        </p:nvSpPr>
        <p:spPr>
          <a:xfrm>
            <a:off x="6280190" y="2728436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 err="1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Programozás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alapok</a:t>
            </a:r>
            <a:endParaRPr lang="hu-HU" sz="4450" dirty="0" smtClean="0">
              <a:solidFill>
                <a:srgbClr val="403CCF"/>
              </a:solidFill>
              <a:latin typeface="Libre Baskerville" pitchFamily="34" charset="0"/>
              <a:ea typeface="Libre Baskerville" pitchFamily="34" charset="-122"/>
              <a:cs typeface="Libre Baskerville" pitchFamily="34" charset="-120"/>
            </a:endParaRPr>
          </a:p>
          <a:p>
            <a:pPr marL="0" indent="0" algn="l">
              <a:lnSpc>
                <a:spcPts val="5550"/>
              </a:lnSpc>
              <a:buNone/>
            </a:pPr>
            <a:r>
              <a:rPr lang="en-US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10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. évfolyam</a:t>
            </a:r>
            <a:endParaRPr lang="en-US" sz="4450" dirty="0"/>
          </a:p>
        </p:txBody>
      </p:sp>
      <p:sp>
        <p:nvSpPr>
          <p:cNvPr id="11" name="Text 1"/>
          <p:cNvSpPr/>
          <p:nvPr/>
        </p:nvSpPr>
        <p:spPr>
          <a:xfrm>
            <a:off x="6280190" y="4486156"/>
            <a:ext cx="75564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hu-HU" sz="1750" dirty="0" smtClean="0">
                <a:solidFill>
                  <a:srgbClr val="49495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Modulok (import), véletlen generálás</a:t>
            </a:r>
          </a:p>
        </p:txBody>
      </p:sp>
      <p:sp>
        <p:nvSpPr>
          <p:cNvPr id="12" name="Text 3"/>
          <p:cNvSpPr/>
          <p:nvPr/>
        </p:nvSpPr>
        <p:spPr>
          <a:xfrm>
            <a:off x="6280190" y="5103018"/>
            <a:ext cx="2328386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hu-HU" sz="2200" b="1" dirty="0" smtClean="0">
                <a:solidFill>
                  <a:srgbClr val="49495A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Molnár József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0136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>
                <a:solidFill>
                  <a:srgbClr val="403CCF"/>
                </a:solidFill>
                <a:ea typeface="Libre Baskerville" pitchFamily="34" charset="-122"/>
              </a:rPr>
              <a:t>Véletlen </a:t>
            </a:r>
            <a:r>
              <a:rPr lang="hu-HU" sz="4450" b="1" dirty="0">
                <a:solidFill>
                  <a:srgbClr val="FF0000"/>
                </a:solidFill>
                <a:ea typeface="Libre Baskerville" pitchFamily="34" charset="-122"/>
              </a:rPr>
              <a:t>LEBEGŐPONTOS SZÁM </a:t>
            </a: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generálás II.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240452"/>
            <a:ext cx="130968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/>
              <a:t>Lebegőpontos véletlen szám generálása </a:t>
            </a:r>
            <a:r>
              <a:rPr lang="hu-HU" sz="3600" dirty="0" smtClean="0"/>
              <a:t>két meghatározott </a:t>
            </a:r>
            <a:r>
              <a:rPr lang="hu-HU" sz="3600" dirty="0"/>
              <a:t>szám </a:t>
            </a:r>
            <a:r>
              <a:rPr lang="hu-HU" sz="3600" dirty="0" smtClean="0"/>
              <a:t>között. (Mindkét </a:t>
            </a:r>
            <a:r>
              <a:rPr lang="hu-HU" sz="3600" dirty="0"/>
              <a:t>szám </a:t>
            </a:r>
            <a:r>
              <a:rPr lang="hu-HU" sz="3600" dirty="0" smtClean="0"/>
              <a:t>beletartozik</a:t>
            </a:r>
            <a:r>
              <a:rPr lang="hu-HU" sz="3600" dirty="0"/>
              <a:t>)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2725876"/>
            <a:ext cx="10385893" cy="283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3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Lista véletlenek I.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399825"/>
            <a:ext cx="13096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Egyetlen elem kiválasztása véletlenül, egy listából:</a:t>
            </a: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0168" y="2356145"/>
            <a:ext cx="9058606" cy="2664296"/>
          </a:xfrm>
          <a:prstGeom prst="rect">
            <a:avLst/>
          </a:prstGeom>
        </p:spPr>
      </p:pic>
      <p:sp>
        <p:nvSpPr>
          <p:cNvPr id="3" name="Balra nyíl 2"/>
          <p:cNvSpPr/>
          <p:nvPr/>
        </p:nvSpPr>
        <p:spPr>
          <a:xfrm rot="7878785">
            <a:off x="3955469" y="4337261"/>
            <a:ext cx="1790608" cy="66993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övegdoboz 4"/>
          <p:cNvSpPr txBox="1"/>
          <p:nvPr/>
        </p:nvSpPr>
        <p:spPr>
          <a:xfrm>
            <a:off x="3093720" y="5565840"/>
            <a:ext cx="2413161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kiválasztott elem </a:t>
            </a:r>
          </a:p>
          <a:p>
            <a:r>
              <a:rPr lang="hu-HU" dirty="0"/>
              <a:t>t</a:t>
            </a:r>
            <a:r>
              <a:rPr lang="hu-HU" dirty="0" smtClean="0"/>
              <a:t>ípusa lesz a változó</a:t>
            </a:r>
          </a:p>
          <a:p>
            <a:r>
              <a:rPr lang="hu-HU" dirty="0" smtClean="0"/>
              <a:t>típusa!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623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Lista </a:t>
            </a: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véletlenek II.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349811"/>
            <a:ext cx="13096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Meghatározott </a:t>
            </a:r>
            <a:r>
              <a:rPr lang="hu-HU" sz="3600" dirty="0"/>
              <a:t>számú véletlen elem kiválasztása a listából</a:t>
            </a: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550" y="2309912"/>
            <a:ext cx="11515405" cy="1925176"/>
          </a:xfrm>
          <a:prstGeom prst="rect">
            <a:avLst/>
          </a:prstGeom>
        </p:spPr>
      </p:pic>
      <p:sp>
        <p:nvSpPr>
          <p:cNvPr id="3" name="Felfelé nyíl 2"/>
          <p:cNvSpPr/>
          <p:nvPr/>
        </p:nvSpPr>
        <p:spPr>
          <a:xfrm rot="2527950">
            <a:off x="1439828" y="3202099"/>
            <a:ext cx="370434" cy="217932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övegdoboz 4"/>
          <p:cNvSpPr txBox="1"/>
          <p:nvPr/>
        </p:nvSpPr>
        <p:spPr>
          <a:xfrm>
            <a:off x="320040" y="5504165"/>
            <a:ext cx="80968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400" b="1" dirty="0" smtClean="0">
                <a:solidFill>
                  <a:srgbClr val="FF0000"/>
                </a:solidFill>
              </a:rPr>
              <a:t>A változó típusa mindig lista lesz!</a:t>
            </a:r>
            <a:endParaRPr lang="hu-H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27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Lista véletlenek </a:t>
            </a: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III.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685091"/>
            <a:ext cx="13096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Lista </a:t>
            </a:r>
            <a:r>
              <a:rPr lang="hu-HU" sz="3600" dirty="0"/>
              <a:t>elemeinek újrarendezése/összekeverése</a:t>
            </a: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349" y="2543403"/>
            <a:ext cx="9499787" cy="1944216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49608" y="4751000"/>
            <a:ext cx="10372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smtClean="0">
                <a:solidFill>
                  <a:srgbClr val="FF0000"/>
                </a:solidFill>
              </a:rPr>
              <a:t>Figyelem! Önmagát rendezi újra</a:t>
            </a:r>
            <a:r>
              <a:rPr lang="hu-HU" sz="2800" dirty="0" smtClean="0">
                <a:solidFill>
                  <a:srgbClr val="FF0000"/>
                </a:solidFill>
              </a:rPr>
              <a:t>! Nem kell egy új változóba kimenteni!</a:t>
            </a:r>
            <a:endParaRPr lang="hu-H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09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Beépített modulok (fájlok)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262062"/>
            <a:ext cx="13096872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/>
              <a:t>Vannak a </a:t>
            </a:r>
            <a:r>
              <a:rPr lang="hu-HU" sz="3600" dirty="0" err="1"/>
              <a:t>pythonban</a:t>
            </a:r>
            <a:r>
              <a:rPr lang="hu-HU" sz="3600" dirty="0"/>
              <a:t> saját beépített modulok </a:t>
            </a:r>
            <a:r>
              <a:rPr lang="hu-HU" sz="3600" dirty="0" smtClean="0"/>
              <a:t>pl.:</a:t>
            </a:r>
            <a:endParaRPr lang="hu-HU" sz="3600" dirty="0"/>
          </a:p>
          <a:p>
            <a:r>
              <a:rPr lang="hu-HU" sz="3600" b="1" dirty="0"/>
              <a:t>random</a:t>
            </a:r>
            <a:r>
              <a:rPr lang="hu-HU" sz="3600" dirty="0"/>
              <a:t> -&gt; véletlen műveletekre alkalmas (véletlen szám stb.)</a:t>
            </a:r>
          </a:p>
          <a:p>
            <a:r>
              <a:rPr lang="hu-HU" sz="3600" b="1" dirty="0" err="1"/>
              <a:t>math</a:t>
            </a:r>
            <a:r>
              <a:rPr lang="hu-HU" sz="3600" dirty="0"/>
              <a:t> -&gt; matematikai műveletek (hatványozás, gyökvonás stb</a:t>
            </a:r>
            <a:r>
              <a:rPr lang="hu-HU" sz="3600" dirty="0" smtClean="0"/>
              <a:t>.)</a:t>
            </a:r>
          </a:p>
          <a:p>
            <a:r>
              <a:rPr lang="hu-HU" sz="3600" b="1" dirty="0" err="1" smtClean="0"/>
              <a:t>os-</a:t>
            </a:r>
            <a:r>
              <a:rPr lang="hu-HU" sz="3600" dirty="0" smtClean="0"/>
              <a:t>&gt; operációs rendszer műveletek (fájl törlés, mappa listázás, konzol törlés stb.)</a:t>
            </a:r>
            <a:endParaRPr lang="hu-HU" sz="3600" dirty="0"/>
          </a:p>
          <a:p>
            <a:endParaRPr lang="hu-HU" sz="3600" dirty="0"/>
          </a:p>
          <a:p>
            <a:r>
              <a:rPr lang="hu-HU" sz="3600" dirty="0"/>
              <a:t>Ha egy </a:t>
            </a:r>
            <a:r>
              <a:rPr lang="hu-HU" sz="3600" dirty="0" smtClean="0"/>
              <a:t>modult használunk </a:t>
            </a:r>
            <a:r>
              <a:rPr lang="hu-HU" sz="3600" dirty="0"/>
              <a:t>fel valamit, akkor a </a:t>
            </a:r>
            <a:r>
              <a:rPr lang="hu-HU" sz="3600" dirty="0" smtClean="0"/>
              <a:t>modul nevét</a:t>
            </a:r>
            <a:endParaRPr lang="hu-HU" sz="3600" dirty="0"/>
          </a:p>
          <a:p>
            <a:r>
              <a:rPr lang="hu-HU" sz="3600" dirty="0"/>
              <a:t>elé kell </a:t>
            </a:r>
            <a:r>
              <a:rPr lang="hu-HU" sz="3600" dirty="0" smtClean="0"/>
              <a:t>írni</a:t>
            </a:r>
            <a:r>
              <a:rPr lang="hu-HU" sz="3600" dirty="0"/>
              <a:t>:</a:t>
            </a:r>
            <a:br>
              <a:rPr lang="hu-HU" sz="3600" dirty="0"/>
            </a:br>
            <a:r>
              <a:rPr lang="hu-HU" sz="3600" dirty="0"/>
              <a:t>Pl.: </a:t>
            </a:r>
            <a:r>
              <a:rPr lang="hu-HU" sz="3600" b="1" dirty="0" err="1"/>
              <a:t>math</a:t>
            </a:r>
            <a:r>
              <a:rPr lang="hu-HU" sz="3600" dirty="0" err="1"/>
              <a:t>.sin</a:t>
            </a:r>
            <a:r>
              <a:rPr lang="hu-HU" sz="3600" dirty="0"/>
              <a:t>(), </a:t>
            </a:r>
            <a:r>
              <a:rPr lang="hu-HU" sz="3600" b="1" dirty="0" err="1"/>
              <a:t>random</a:t>
            </a:r>
            <a:r>
              <a:rPr lang="hu-HU" sz="3600" dirty="0" err="1"/>
              <a:t>.randint</a:t>
            </a:r>
            <a:r>
              <a:rPr lang="hu-HU" sz="3600" dirty="0"/>
              <a:t>() </a:t>
            </a:r>
            <a:r>
              <a:rPr lang="hu-HU" sz="3600" dirty="0" err="1"/>
              <a:t>stb</a:t>
            </a:r>
            <a:r>
              <a:rPr lang="hu-HU" sz="3600" dirty="0"/>
              <a:t>….</a:t>
            </a:r>
          </a:p>
          <a:p>
            <a:endParaRPr lang="hu-HU" sz="3600" dirty="0" smtClean="0"/>
          </a:p>
          <a:p>
            <a:r>
              <a:rPr lang="hu-HU" sz="3600" dirty="0" smtClean="0"/>
              <a:t>Tehát lényegében létezik egy </a:t>
            </a:r>
            <a:r>
              <a:rPr lang="hu-HU" sz="3600" dirty="0" err="1" smtClean="0"/>
              <a:t>random.py</a:t>
            </a:r>
            <a:r>
              <a:rPr lang="hu-HU" sz="3600" dirty="0" smtClean="0"/>
              <a:t>, </a:t>
            </a:r>
            <a:r>
              <a:rPr lang="hu-HU" sz="3600" dirty="0" err="1" smtClean="0"/>
              <a:t>math.py</a:t>
            </a:r>
            <a:r>
              <a:rPr lang="hu-HU" sz="3600" dirty="0" smtClean="0"/>
              <a:t> </a:t>
            </a:r>
            <a:r>
              <a:rPr lang="hu-HU" sz="3600" dirty="0" err="1" smtClean="0"/>
              <a:t>stb</a:t>
            </a:r>
            <a:r>
              <a:rPr lang="hu-HU" sz="3600" dirty="0" smtClean="0"/>
              <a:t> fájl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1294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A </a:t>
            </a:r>
            <a:r>
              <a:rPr lang="hu-HU" sz="4450" dirty="0" err="1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math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modul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491495"/>
            <a:ext cx="13096872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A </a:t>
            </a:r>
            <a:r>
              <a:rPr lang="hu-HU" sz="3600" dirty="0" err="1"/>
              <a:t>math</a:t>
            </a:r>
            <a:r>
              <a:rPr lang="hu-HU" sz="3600" dirty="0"/>
              <a:t> modul segítségével különféle matematikai műveleteket </a:t>
            </a:r>
            <a:r>
              <a:rPr lang="hu-HU" sz="3600" dirty="0" smtClean="0"/>
              <a:t>tudunk elvégezni</a:t>
            </a:r>
            <a:r>
              <a:rPr lang="hu-HU" sz="3600" dirty="0"/>
              <a:t>.</a:t>
            </a:r>
          </a:p>
          <a:p>
            <a:r>
              <a:rPr lang="hu-HU" sz="3600" dirty="0"/>
              <a:t>pl.: gyökvonás, hatványozás, sinus </a:t>
            </a:r>
            <a:r>
              <a:rPr lang="hu-HU" sz="3600" dirty="0" err="1"/>
              <a:t>stb</a:t>
            </a:r>
            <a:r>
              <a:rPr lang="hu-HU" sz="3600" dirty="0"/>
              <a:t>….</a:t>
            </a:r>
          </a:p>
          <a:p>
            <a:endParaRPr lang="hu-HU" sz="3600" dirty="0"/>
          </a:p>
          <a:p>
            <a:r>
              <a:rPr lang="hu-HU" sz="3600" dirty="0"/>
              <a:t>A használatához mindenképpen importálni kell a </a:t>
            </a:r>
            <a:r>
              <a:rPr lang="hu-HU" sz="3600" dirty="0" err="1"/>
              <a:t>math</a:t>
            </a:r>
            <a:r>
              <a:rPr lang="hu-HU" sz="3600" dirty="0"/>
              <a:t> modult</a:t>
            </a:r>
            <a:r>
              <a:rPr lang="hu-HU" sz="3600" dirty="0" smtClean="0"/>
              <a:t>:</a:t>
            </a:r>
            <a:endParaRPr lang="hu-HU" sz="3600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956" y="4367241"/>
            <a:ext cx="3098947" cy="1045428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766956" y="6644640"/>
            <a:ext cx="11882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>
                <a:solidFill>
                  <a:srgbClr val="FF0000"/>
                </a:solidFill>
              </a:rPr>
              <a:t>Az </a:t>
            </a:r>
            <a:r>
              <a:rPr lang="hu-HU" sz="3600" b="1" dirty="0" err="1" smtClean="0">
                <a:solidFill>
                  <a:srgbClr val="FF0000"/>
                </a:solidFill>
              </a:rPr>
              <a:t>import-okat</a:t>
            </a:r>
            <a:r>
              <a:rPr lang="hu-HU" sz="3600" b="1" dirty="0" smtClean="0">
                <a:solidFill>
                  <a:srgbClr val="FF0000"/>
                </a:solidFill>
              </a:rPr>
              <a:t> mindig a fájl elejére írjuk!</a:t>
            </a:r>
            <a:endParaRPr lang="hu-H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00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Fontosabb </a:t>
            </a:r>
            <a:r>
              <a:rPr lang="hu-HU" sz="4450" dirty="0" err="1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math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függvények: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188541"/>
            <a:ext cx="13096872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 err="1">
                <a:solidFill>
                  <a:schemeClr val="accent2"/>
                </a:solidFill>
              </a:rPr>
              <a:t>math.ceil</a:t>
            </a:r>
            <a:r>
              <a:rPr lang="hu-HU" sz="3600" dirty="0">
                <a:solidFill>
                  <a:schemeClr val="accent2"/>
                </a:solidFill>
              </a:rPr>
              <a:t>()</a:t>
            </a:r>
            <a:r>
              <a:rPr lang="hu-HU" sz="3600" dirty="0"/>
              <a:t> -&gt; számokat </a:t>
            </a:r>
            <a:r>
              <a:rPr lang="hu-HU" sz="3600" b="1" dirty="0"/>
              <a:t>FELFELÉ</a:t>
            </a:r>
            <a:r>
              <a:rPr lang="hu-HU" sz="3600" dirty="0"/>
              <a:t> kerekíti</a:t>
            </a:r>
          </a:p>
          <a:p>
            <a:pPr marL="1120140" lvl="1" indent="-571500">
              <a:buFont typeface="Arial" panose="020B0604020202020204" pitchFamily="34" charset="0"/>
              <a:buChar char="•"/>
            </a:pPr>
            <a:r>
              <a:rPr lang="hu-HU" sz="3600" i="1" dirty="0" err="1"/>
              <a:t>math.ceil</a:t>
            </a:r>
            <a:r>
              <a:rPr lang="hu-HU" sz="3600" i="1" dirty="0"/>
              <a:t>(1.4) -&gt; 2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 err="1">
                <a:solidFill>
                  <a:schemeClr val="accent2"/>
                </a:solidFill>
              </a:rPr>
              <a:t>math.floor</a:t>
            </a:r>
            <a:r>
              <a:rPr lang="hu-HU" sz="3600" dirty="0">
                <a:solidFill>
                  <a:schemeClr val="accent2"/>
                </a:solidFill>
              </a:rPr>
              <a:t>() </a:t>
            </a:r>
            <a:r>
              <a:rPr lang="hu-HU" sz="3600" dirty="0"/>
              <a:t>-&gt; számokat </a:t>
            </a:r>
            <a:r>
              <a:rPr lang="hu-HU" sz="3600" b="1" dirty="0"/>
              <a:t>LEFELÉ</a:t>
            </a:r>
            <a:r>
              <a:rPr lang="hu-HU" sz="3600" dirty="0"/>
              <a:t> kerekíti</a:t>
            </a:r>
          </a:p>
          <a:p>
            <a:pPr marL="1120140" lvl="1" indent="-571500">
              <a:buFont typeface="Arial" panose="020B0604020202020204" pitchFamily="34" charset="0"/>
              <a:buChar char="•"/>
            </a:pPr>
            <a:r>
              <a:rPr lang="hu-HU" sz="3600" i="1" dirty="0" err="1"/>
              <a:t>mah.floor</a:t>
            </a:r>
            <a:r>
              <a:rPr lang="hu-HU" sz="3600" i="1" dirty="0"/>
              <a:t>(1.4) -&gt; 1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 err="1">
                <a:solidFill>
                  <a:schemeClr val="accent2"/>
                </a:solidFill>
              </a:rPr>
              <a:t>math.pow</a:t>
            </a:r>
            <a:r>
              <a:rPr lang="hu-HU" sz="3600" dirty="0">
                <a:solidFill>
                  <a:schemeClr val="accent2"/>
                </a:solidFill>
              </a:rPr>
              <a:t>() </a:t>
            </a:r>
            <a:r>
              <a:rPr lang="hu-HU" sz="3600" dirty="0"/>
              <a:t>-&gt; </a:t>
            </a:r>
            <a:r>
              <a:rPr lang="hu-HU" sz="3600" b="1" dirty="0"/>
              <a:t>hatvány</a:t>
            </a:r>
            <a:r>
              <a:rPr lang="hu-HU" sz="3600" dirty="0"/>
              <a:t>ozás</a:t>
            </a:r>
          </a:p>
          <a:p>
            <a:pPr marL="1120140" lvl="1" indent="-571500">
              <a:buFont typeface="Arial" panose="020B0604020202020204" pitchFamily="34" charset="0"/>
              <a:buChar char="•"/>
            </a:pPr>
            <a:r>
              <a:rPr lang="hu-HU" sz="3600" i="1" dirty="0" err="1"/>
              <a:t>math.pow</a:t>
            </a:r>
            <a:r>
              <a:rPr lang="hu-HU" sz="3600" i="1" dirty="0"/>
              <a:t>(2,3) -&gt; kettőt a </a:t>
            </a:r>
            <a:r>
              <a:rPr lang="hu-HU" sz="3600" i="1" dirty="0" smtClean="0"/>
              <a:t>harmadikra </a:t>
            </a:r>
            <a:r>
              <a:rPr lang="hu-HU" sz="3600" b="1" i="1" dirty="0"/>
              <a:t>emel</a:t>
            </a:r>
            <a:r>
              <a:rPr lang="hu-HU" sz="3600" i="1" dirty="0"/>
              <a:t> -&gt; 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 err="1">
                <a:solidFill>
                  <a:schemeClr val="accent2"/>
                </a:solidFill>
              </a:rPr>
              <a:t>math.sqrt</a:t>
            </a:r>
            <a:r>
              <a:rPr lang="hu-HU" sz="3600" dirty="0">
                <a:solidFill>
                  <a:schemeClr val="accent2"/>
                </a:solidFill>
              </a:rPr>
              <a:t>() </a:t>
            </a:r>
            <a:r>
              <a:rPr lang="hu-HU" sz="3600" dirty="0"/>
              <a:t>-&gt; </a:t>
            </a:r>
            <a:r>
              <a:rPr lang="hu-HU" sz="3600" b="1" dirty="0"/>
              <a:t>négyzetgyök</a:t>
            </a:r>
            <a:r>
              <a:rPr lang="hu-HU" sz="3600" dirty="0"/>
              <a:t> (</a:t>
            </a:r>
            <a:r>
              <a:rPr lang="hu-HU" sz="3600" dirty="0" err="1"/>
              <a:t>float</a:t>
            </a:r>
            <a:r>
              <a:rPr lang="hu-HU" sz="3600" dirty="0"/>
              <a:t>)</a:t>
            </a:r>
          </a:p>
          <a:p>
            <a:pPr marL="1120140" lvl="1" indent="-571500">
              <a:buFont typeface="Arial" panose="020B0604020202020204" pitchFamily="34" charset="0"/>
              <a:buChar char="•"/>
            </a:pPr>
            <a:r>
              <a:rPr lang="hu-HU" sz="3600" i="1" dirty="0" err="1"/>
              <a:t>math.sqrt</a:t>
            </a:r>
            <a:r>
              <a:rPr lang="hu-HU" sz="3600" i="1" dirty="0"/>
              <a:t>(9) -&gt; 3.0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600" dirty="0" err="1">
                <a:solidFill>
                  <a:schemeClr val="accent2"/>
                </a:solidFill>
              </a:rPr>
              <a:t>math.isqrt</a:t>
            </a:r>
            <a:r>
              <a:rPr lang="hu-HU" sz="3600" dirty="0">
                <a:solidFill>
                  <a:schemeClr val="accent2"/>
                </a:solidFill>
              </a:rPr>
              <a:t>() </a:t>
            </a:r>
            <a:r>
              <a:rPr lang="hu-HU" sz="3600" dirty="0"/>
              <a:t>-&gt; </a:t>
            </a:r>
            <a:r>
              <a:rPr lang="hu-HU" sz="3600" b="1" dirty="0"/>
              <a:t>négyzetgyök</a:t>
            </a:r>
            <a:r>
              <a:rPr lang="hu-HU" sz="3600" dirty="0"/>
              <a:t> (int)</a:t>
            </a:r>
          </a:p>
          <a:p>
            <a:pPr marL="1120140" lvl="1" indent="-571500">
              <a:buFont typeface="Arial" panose="020B0604020202020204" pitchFamily="34" charset="0"/>
              <a:buChar char="•"/>
            </a:pPr>
            <a:r>
              <a:rPr lang="hu-HU" sz="3600" i="1" dirty="0" err="1"/>
              <a:t>math.isqrt</a:t>
            </a:r>
            <a:r>
              <a:rPr lang="hu-HU" sz="3600" i="1" dirty="0"/>
              <a:t>(9) -&gt; </a:t>
            </a:r>
            <a:r>
              <a:rPr lang="hu-HU" sz="3600" i="1" dirty="0" smtClean="0"/>
              <a:t>3</a:t>
            </a:r>
            <a:endParaRPr lang="hu-HU" sz="3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1142683" y="7054036"/>
            <a:ext cx="85947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/>
              <a:t>Teljes lista:</a:t>
            </a:r>
            <a:br>
              <a:rPr lang="hu-HU" sz="2800" b="1" dirty="0"/>
            </a:br>
            <a:r>
              <a:rPr lang="hu-HU" sz="2800" b="1" dirty="0">
                <a:solidFill>
                  <a:schemeClr val="accent2"/>
                </a:solidFill>
              </a:rPr>
              <a:t>https://www.w3schools.com/python/module_math.asp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387" y="5485268"/>
            <a:ext cx="5175867" cy="156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20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A </a:t>
            </a:r>
            <a:r>
              <a:rPr lang="hu-HU" sz="4450" dirty="0" err="1" smtClean="0">
                <a:solidFill>
                  <a:srgbClr val="403CCF"/>
                </a:solidFill>
                <a:ea typeface="Libre Baskerville" pitchFamily="34" charset="-122"/>
              </a:rPr>
              <a:t>round</a:t>
            </a: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 vagyis a kerekítés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955357"/>
            <a:ext cx="1309687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200" dirty="0" smtClean="0"/>
              <a:t>A </a:t>
            </a:r>
            <a:r>
              <a:rPr lang="hu-HU" sz="3200" dirty="0" err="1" smtClean="0"/>
              <a:t>python</a:t>
            </a:r>
            <a:r>
              <a:rPr lang="hu-HU" sz="3200" dirty="0" smtClean="0"/>
              <a:t> 3-ban a kerekítés úgynevezett </a:t>
            </a:r>
            <a:r>
              <a:rPr lang="hu-HU" sz="3200" b="1" dirty="0" smtClean="0"/>
              <a:t>BANKÁR</a:t>
            </a:r>
            <a:r>
              <a:rPr lang="hu-HU" sz="3200" dirty="0" smtClean="0"/>
              <a:t> kerekítést végez.</a:t>
            </a:r>
          </a:p>
          <a:p>
            <a:endParaRPr lang="hu-HU" sz="3200" dirty="0"/>
          </a:p>
          <a:p>
            <a:r>
              <a:rPr lang="hu-HU" sz="3200" dirty="0" smtClean="0"/>
              <a:t>"Hagyományosan" 5 tizedtől felfelé kerekít, pl.:</a:t>
            </a:r>
            <a:br>
              <a:rPr lang="hu-HU" sz="3200" dirty="0" smtClean="0"/>
            </a:br>
            <a:r>
              <a:rPr lang="hu-HU" sz="3200" dirty="0" smtClean="0"/>
              <a:t>2.5 -&gt; 3</a:t>
            </a:r>
            <a:br>
              <a:rPr lang="hu-HU" sz="3200" dirty="0" smtClean="0"/>
            </a:br>
            <a:r>
              <a:rPr lang="hu-HU" sz="3200" dirty="0" smtClean="0"/>
              <a:t>3.5 -&gt; 4</a:t>
            </a:r>
          </a:p>
          <a:p>
            <a:endParaRPr lang="hu-HU" sz="3200" dirty="0"/>
          </a:p>
          <a:p>
            <a:r>
              <a:rPr lang="hu-HU" sz="3200" dirty="0" smtClean="0"/>
              <a:t>A </a:t>
            </a:r>
            <a:r>
              <a:rPr lang="hu-HU" sz="3200" dirty="0" err="1" smtClean="0"/>
              <a:t>python</a:t>
            </a:r>
            <a:r>
              <a:rPr lang="hu-HU" sz="3200" dirty="0" smtClean="0"/>
              <a:t> viszont a </a:t>
            </a:r>
            <a:r>
              <a:rPr lang="hu-HU" sz="3200" b="1" dirty="0" smtClean="0"/>
              <a:t>LEGKÖZELEBBI PÁROS SZÁMRA KEREKÍT</a:t>
            </a:r>
            <a:br>
              <a:rPr lang="hu-HU" sz="3200" b="1" dirty="0" smtClean="0"/>
            </a:br>
            <a:r>
              <a:rPr lang="en-US" sz="3200" b="1" dirty="0" smtClean="0"/>
              <a:t>round(2.5</a:t>
            </a:r>
            <a:r>
              <a:rPr lang="en-US" sz="3200" b="1" dirty="0"/>
              <a:t>) </a:t>
            </a:r>
            <a:r>
              <a:rPr lang="hu-HU" sz="3200" b="1" dirty="0" smtClean="0"/>
              <a:t>-&gt;</a:t>
            </a:r>
            <a:r>
              <a:rPr lang="en-US" sz="3200" b="1" dirty="0" smtClean="0"/>
              <a:t> </a:t>
            </a:r>
            <a:r>
              <a:rPr lang="en-US" sz="3200" b="1" dirty="0"/>
              <a:t>2 (</a:t>
            </a:r>
            <a:r>
              <a:rPr lang="en-US" sz="3200" b="1" dirty="0" err="1"/>
              <a:t>mert</a:t>
            </a:r>
            <a:r>
              <a:rPr lang="en-US" sz="3200" b="1" dirty="0"/>
              <a:t> a 2 </a:t>
            </a:r>
            <a:r>
              <a:rPr lang="en-US" sz="3200" b="1" dirty="0" err="1"/>
              <a:t>páros</a:t>
            </a:r>
            <a:r>
              <a:rPr lang="en-US" sz="3200" b="1" dirty="0" smtClean="0"/>
              <a:t>)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en-US" sz="3200" b="1" dirty="0" smtClean="0"/>
              <a:t>round(3.5</a:t>
            </a:r>
            <a:r>
              <a:rPr lang="en-US" sz="3200" b="1" dirty="0"/>
              <a:t>) </a:t>
            </a:r>
            <a:r>
              <a:rPr lang="hu-HU" sz="3200" b="1" dirty="0" smtClean="0"/>
              <a:t>-&gt;</a:t>
            </a:r>
            <a:r>
              <a:rPr lang="en-US" sz="3200" b="1" dirty="0" smtClean="0"/>
              <a:t> </a:t>
            </a:r>
            <a:r>
              <a:rPr lang="en-US" sz="3200" b="1" dirty="0"/>
              <a:t>4 (</a:t>
            </a:r>
            <a:r>
              <a:rPr lang="en-US" sz="3200" b="1" dirty="0" err="1"/>
              <a:t>mert</a:t>
            </a:r>
            <a:r>
              <a:rPr lang="en-US" sz="3200" b="1" dirty="0"/>
              <a:t> a 4 </a:t>
            </a:r>
            <a:r>
              <a:rPr lang="en-US" sz="3200" b="1" dirty="0" err="1"/>
              <a:t>páros</a:t>
            </a:r>
            <a:r>
              <a:rPr lang="en-US" sz="3200" b="1" dirty="0"/>
              <a:t>)</a:t>
            </a:r>
            <a:endParaRPr lang="hu-HU" sz="3200" b="1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25" y="5642127"/>
            <a:ext cx="5723888" cy="1667888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7858125" y="4899737"/>
            <a:ext cx="4569008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Meglehet adni a tizedes jegyek számát,</a:t>
            </a:r>
            <a:br>
              <a:rPr lang="hu-HU" dirty="0" smtClean="0"/>
            </a:br>
            <a:r>
              <a:rPr lang="hu-HU" dirty="0" smtClean="0"/>
              <a:t>második paraméterként: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7858125" y="7310015"/>
            <a:ext cx="634930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Ez esetben az utolsó megtartott számjegy lesz a bankár</a:t>
            </a:r>
          </a:p>
          <a:p>
            <a:r>
              <a:rPr lang="hu-HU" dirty="0"/>
              <a:t>k</a:t>
            </a:r>
            <a:r>
              <a:rPr lang="hu-HU" dirty="0" smtClean="0"/>
              <a:t>erekítés száma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767" y="5683626"/>
            <a:ext cx="4372838" cy="162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45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A VÉLETLEN GENERÁLÁS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12448" y="1217176"/>
            <a:ext cx="13096872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/>
              <a:t>A </a:t>
            </a:r>
            <a:r>
              <a:rPr lang="hu-HU" sz="3600" b="1" dirty="0">
                <a:solidFill>
                  <a:srgbClr val="FF0000"/>
                </a:solidFill>
              </a:rPr>
              <a:t>random</a:t>
            </a:r>
            <a:r>
              <a:rPr lang="hu-HU" sz="3600" dirty="0">
                <a:solidFill>
                  <a:srgbClr val="FF0000"/>
                </a:solidFill>
              </a:rPr>
              <a:t> </a:t>
            </a:r>
            <a:r>
              <a:rPr lang="hu-HU" sz="3600" dirty="0"/>
              <a:t>modul segítségével véletlen műveleteket lehet végezni,</a:t>
            </a:r>
          </a:p>
          <a:p>
            <a:r>
              <a:rPr lang="hu-HU" sz="3600" dirty="0"/>
              <a:t>pl.: véletlen szám előállítás, lista véletlenszerű rendezése </a:t>
            </a:r>
            <a:r>
              <a:rPr lang="hu-HU" sz="3600" dirty="0" err="1"/>
              <a:t>stb</a:t>
            </a:r>
            <a:r>
              <a:rPr lang="hu-HU" sz="3600" dirty="0"/>
              <a:t>…</a:t>
            </a:r>
          </a:p>
          <a:p>
            <a:endParaRPr lang="hu-HU" sz="3600" dirty="0"/>
          </a:p>
          <a:p>
            <a:endParaRPr lang="hu-HU" sz="3600" dirty="0"/>
          </a:p>
          <a:p>
            <a:pPr algn="ctr"/>
            <a:r>
              <a:rPr lang="hu-HU" sz="3600" b="1" dirty="0"/>
              <a:t>A használatához mindenképpen importálni kell a random modult</a:t>
            </a:r>
            <a:r>
              <a:rPr lang="hu-HU" sz="3600" b="1" dirty="0" smtClean="0"/>
              <a:t>:</a:t>
            </a:r>
            <a:endParaRPr lang="hu-HU" sz="3600" b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3855" y="4341317"/>
            <a:ext cx="3384376" cy="1166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6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Véletlen </a:t>
            </a:r>
            <a:r>
              <a:rPr lang="hu-HU" sz="4450" b="1" dirty="0" smtClean="0">
                <a:solidFill>
                  <a:srgbClr val="FF0000"/>
                </a:solidFill>
                <a:ea typeface="Libre Baskerville" pitchFamily="34" charset="-122"/>
              </a:rPr>
              <a:t>EGÉSZ SZÁM </a:t>
            </a: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generálás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380292"/>
            <a:ext cx="13096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/>
              <a:t>Egész szám véletlen generálása a random </a:t>
            </a:r>
            <a:r>
              <a:rPr lang="hu-HU" sz="3600" b="1" dirty="0" err="1"/>
              <a:t>randint</a:t>
            </a:r>
            <a:r>
              <a:rPr lang="hu-HU" sz="3600" dirty="0"/>
              <a:t> függvényével </a:t>
            </a:r>
            <a:r>
              <a:rPr lang="hu-HU" sz="3600" dirty="0" smtClean="0"/>
              <a:t>lehet</a:t>
            </a: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291" y="2185432"/>
            <a:ext cx="12833183" cy="2904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2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>
                <a:solidFill>
                  <a:srgbClr val="403CCF"/>
                </a:solidFill>
                <a:ea typeface="Libre Baskerville" pitchFamily="34" charset="-122"/>
              </a:rPr>
              <a:t>Véletlen </a:t>
            </a:r>
            <a:r>
              <a:rPr lang="hu-HU" sz="4450" b="1" dirty="0">
                <a:solidFill>
                  <a:srgbClr val="FF0000"/>
                </a:solidFill>
                <a:ea typeface="Libre Baskerville" pitchFamily="34" charset="-122"/>
              </a:rPr>
              <a:t>EGÉSZ </a:t>
            </a:r>
            <a:r>
              <a:rPr lang="hu-HU" sz="4450" b="1" dirty="0" smtClean="0">
                <a:solidFill>
                  <a:srgbClr val="FF0000"/>
                </a:solidFill>
                <a:ea typeface="Libre Baskerville" pitchFamily="34" charset="-122"/>
              </a:rPr>
              <a:t>SZÁM </a:t>
            </a: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generálás II.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149905"/>
            <a:ext cx="1309687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Véletlen Egész szám generálása </a:t>
            </a:r>
            <a:r>
              <a:rPr lang="hu-HU" sz="3600" dirty="0"/>
              <a:t>a random </a:t>
            </a:r>
            <a:r>
              <a:rPr lang="hu-HU" sz="3600" dirty="0" err="1"/>
              <a:t>randrange</a:t>
            </a:r>
            <a:r>
              <a:rPr lang="hu-HU" sz="3600" dirty="0"/>
              <a:t> függvényével is </a:t>
            </a:r>
            <a:r>
              <a:rPr lang="hu-HU" sz="3600" dirty="0" smtClean="0"/>
              <a:t>lehet, különbség</a:t>
            </a:r>
            <a:r>
              <a:rPr lang="hu-HU" sz="3600" dirty="0"/>
              <a:t>, hogy a második </a:t>
            </a:r>
            <a:r>
              <a:rPr lang="hu-HU" sz="3600" dirty="0" smtClean="0"/>
              <a:t>paraméternek mindig egyel többet kell megadni (hasonlóan a </a:t>
            </a:r>
            <a:r>
              <a:rPr lang="hu-HU" sz="3600" dirty="0" err="1" smtClean="0"/>
              <a:t>range</a:t>
            </a:r>
            <a:r>
              <a:rPr lang="hu-HU" sz="3600" dirty="0" smtClean="0"/>
              <a:t> </a:t>
            </a:r>
            <a:r>
              <a:rPr lang="hu-HU" sz="3600" dirty="0" err="1" smtClean="0"/>
              <a:t>fv.-hez</a:t>
            </a:r>
            <a:r>
              <a:rPr lang="hu-HU" sz="3600" dirty="0" smtClean="0"/>
              <a:t>)</a:t>
            </a: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303" y="2904231"/>
            <a:ext cx="10259138" cy="2358853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263" y="6044431"/>
            <a:ext cx="8627534" cy="1945958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402208" y="5388144"/>
            <a:ext cx="78238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Harmadik paramétert is meg lehet adni: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151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>
                <a:solidFill>
                  <a:srgbClr val="403CCF"/>
                </a:solidFill>
                <a:ea typeface="Libre Baskerville" pitchFamily="34" charset="-122"/>
              </a:rPr>
              <a:t>Véletlen </a:t>
            </a:r>
            <a:r>
              <a:rPr lang="hu-HU" sz="4450" b="1" dirty="0" smtClean="0">
                <a:solidFill>
                  <a:srgbClr val="FF0000"/>
                </a:solidFill>
                <a:ea typeface="Libre Baskerville" pitchFamily="34" charset="-122"/>
              </a:rPr>
              <a:t>LEBEGŐPONTOS SZÁM </a:t>
            </a:r>
            <a:r>
              <a:rPr lang="hu-HU" sz="4450" dirty="0" smtClean="0">
                <a:solidFill>
                  <a:srgbClr val="403CCF"/>
                </a:solidFill>
                <a:ea typeface="Libre Baskerville" pitchFamily="34" charset="-122"/>
              </a:rPr>
              <a:t>generálás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40208" y="1441252"/>
            <a:ext cx="13096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/>
              <a:t>Lebegőpontos véletlen szám generálása 0.0 és 1.0 </a:t>
            </a:r>
            <a:r>
              <a:rPr lang="hu-HU" sz="3600" dirty="0" smtClean="0"/>
              <a:t>között</a:t>
            </a: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72" y="2394217"/>
            <a:ext cx="7344816" cy="2499892"/>
          </a:xfrm>
          <a:prstGeom prst="rect">
            <a:avLst/>
          </a:prstGeom>
        </p:spPr>
      </p:pic>
      <p:sp>
        <p:nvSpPr>
          <p:cNvPr id="5" name="Téglalap 4"/>
          <p:cNvSpPr/>
          <p:nvPr/>
        </p:nvSpPr>
        <p:spPr>
          <a:xfrm>
            <a:off x="2984061" y="5200743"/>
            <a:ext cx="8155438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Valószínűségek és esélyek </a:t>
            </a:r>
            <a:r>
              <a:rPr lang="hu-HU" dirty="0" smtClean="0"/>
              <a:t>generálásra szokták használni leggyakrabban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5038865" y="6142714"/>
            <a:ext cx="2794355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0.39998628499366085</a:t>
            </a:r>
          </a:p>
        </p:txBody>
      </p:sp>
    </p:spTree>
    <p:extLst>
      <p:ext uri="{BB962C8B-B14F-4D97-AF65-F5344CB8AC3E}">
        <p14:creationId xmlns:p14="http://schemas.microsoft.com/office/powerpoint/2010/main" val="270284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437</TotalTime>
  <Words>408</Words>
  <Application>Microsoft Office PowerPoint</Application>
  <PresentationFormat>Egyéni</PresentationFormat>
  <Paragraphs>69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Libre Baskerville</vt:lpstr>
      <vt:lpstr>Open Sans</vt:lpstr>
      <vt:lpstr>Open Sans Bold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Jozsef</dc:creator>
  <cp:lastModifiedBy>Jozsef</cp:lastModifiedBy>
  <cp:revision>190</cp:revision>
  <dcterms:created xsi:type="dcterms:W3CDTF">2025-06-04T04:54:07Z</dcterms:created>
  <dcterms:modified xsi:type="dcterms:W3CDTF">2025-11-17T19:38:02Z</dcterms:modified>
</cp:coreProperties>
</file>