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</p:sldIdLst>
  <p:sldSz cx="14630400" cy="8229600"/>
  <p:notesSz cx="6858000" cy="9144000"/>
  <p:defaultTextStyle>
    <a:defPPr>
      <a:defRPr lang="hu-HU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49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62" d="100"/>
          <a:sy n="62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271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436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223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806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6431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920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779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538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855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686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46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32112-7E4E-412E-A6DB-7FF28B50F9A1}" type="datetimeFigureOut">
              <a:rPr lang="hu-HU" smtClean="0"/>
              <a:t>2025. 12. 02.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FFB4D-04F4-4060-BE3D-A82689B7B19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857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10" name="Text 0"/>
          <p:cNvSpPr/>
          <p:nvPr/>
        </p:nvSpPr>
        <p:spPr>
          <a:xfrm>
            <a:off x="6280190" y="2728436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 err="1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Programozás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 </a:t>
            </a:r>
            <a:r>
              <a:rPr lang="en-US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alapok</a:t>
            </a:r>
            <a:endParaRPr lang="hu-HU" sz="4450" dirty="0" smtClean="0">
              <a:solidFill>
                <a:srgbClr val="403CCF"/>
              </a:solidFill>
              <a:latin typeface="Libre Baskerville" pitchFamily="34" charset="0"/>
              <a:ea typeface="Libre Baskerville" pitchFamily="34" charset="-122"/>
              <a:cs typeface="Libre Baskerville" pitchFamily="34" charset="-120"/>
            </a:endParaRPr>
          </a:p>
          <a:p>
            <a:pPr marL="0" indent="0" algn="l">
              <a:lnSpc>
                <a:spcPts val="5550"/>
              </a:lnSpc>
              <a:buNone/>
            </a:pPr>
            <a:r>
              <a:rPr lang="en-US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10</a:t>
            </a:r>
            <a:r>
              <a:rPr lang="en-US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. évfolyam</a:t>
            </a:r>
            <a:endParaRPr lang="en-US" sz="4450" dirty="0"/>
          </a:p>
        </p:txBody>
      </p:sp>
      <p:sp>
        <p:nvSpPr>
          <p:cNvPr id="11" name="Text 1"/>
          <p:cNvSpPr/>
          <p:nvPr/>
        </p:nvSpPr>
        <p:spPr>
          <a:xfrm>
            <a:off x="6280190" y="4486156"/>
            <a:ext cx="755642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hu-HU" sz="1750" dirty="0" err="1" smtClean="0">
                <a:solidFill>
                  <a:srgbClr val="49495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Stringkezelő</a:t>
            </a:r>
            <a:r>
              <a:rPr lang="hu-HU" sz="1750" dirty="0" smtClean="0">
                <a:solidFill>
                  <a:srgbClr val="49495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metódusok</a:t>
            </a:r>
            <a:endParaRPr lang="hu-HU" sz="1750" dirty="0" smtClean="0">
              <a:solidFill>
                <a:srgbClr val="49495A"/>
              </a:solidFill>
              <a:latin typeface="Open Sans" pitchFamily="34" charset="0"/>
              <a:ea typeface="Open Sans" pitchFamily="34" charset="-122"/>
              <a:cs typeface="Open Sans" pitchFamily="34" charset="-120"/>
            </a:endParaRPr>
          </a:p>
        </p:txBody>
      </p:sp>
      <p:sp>
        <p:nvSpPr>
          <p:cNvPr id="12" name="Text 3"/>
          <p:cNvSpPr/>
          <p:nvPr/>
        </p:nvSpPr>
        <p:spPr>
          <a:xfrm>
            <a:off x="6280190" y="5103018"/>
            <a:ext cx="2328386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hu-HU" sz="2200" b="1" dirty="0" smtClean="0">
                <a:solidFill>
                  <a:srgbClr val="49495A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Molnár József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0136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isalpha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140" y="2362218"/>
            <a:ext cx="9861339" cy="2250958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649608" y="1246953"/>
            <a:ext cx="13432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err="1" smtClean="0"/>
              <a:t>True</a:t>
            </a:r>
            <a:r>
              <a:rPr lang="hu-HU" sz="2800" dirty="0" smtClean="0"/>
              <a:t> értékkel </a:t>
            </a:r>
            <a:r>
              <a:rPr lang="hu-HU" sz="2800" b="1" dirty="0" smtClean="0">
                <a:solidFill>
                  <a:srgbClr val="FF0000"/>
                </a:solidFill>
              </a:rPr>
              <a:t>tér vissza</a:t>
            </a:r>
            <a:r>
              <a:rPr lang="hu-HU" sz="2800" dirty="0" smtClean="0"/>
              <a:t>, ha a szövegben csak az </a:t>
            </a:r>
            <a:r>
              <a:rPr lang="hu-HU" sz="2800" dirty="0" err="1" smtClean="0"/>
              <a:t>ábcé</a:t>
            </a:r>
            <a:r>
              <a:rPr lang="hu-HU" sz="2800" dirty="0" smtClean="0"/>
              <a:t> betűi vannak, ellenkező esetben </a:t>
            </a:r>
            <a:r>
              <a:rPr lang="hu-HU" sz="2800" dirty="0" err="1" smtClean="0"/>
              <a:t>False</a:t>
            </a:r>
            <a:r>
              <a:rPr lang="hu-HU" sz="2800" dirty="0" smtClean="0"/>
              <a:t>.</a:t>
            </a:r>
            <a:endParaRPr lang="hu-HU" sz="2800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7484" y="6091024"/>
            <a:ext cx="2810202" cy="1468016"/>
          </a:xfrm>
          <a:prstGeom prst="rect">
            <a:avLst/>
          </a:prstGeom>
        </p:spPr>
      </p:pic>
      <p:sp>
        <p:nvSpPr>
          <p:cNvPr id="9" name="Lefelé nyíl 8"/>
          <p:cNvSpPr/>
          <p:nvPr/>
        </p:nvSpPr>
        <p:spPr>
          <a:xfrm>
            <a:off x="6436043" y="4813827"/>
            <a:ext cx="587206" cy="10765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</p:spTree>
    <p:extLst>
      <p:ext uri="{BB962C8B-B14F-4D97-AF65-F5344CB8AC3E}">
        <p14:creationId xmlns:p14="http://schemas.microsoft.com/office/powerpoint/2010/main" val="388873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islower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3964" y="2319110"/>
            <a:ext cx="8119703" cy="1685953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49608" y="1246301"/>
            <a:ext cx="13051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err="1" smtClean="0"/>
              <a:t>True</a:t>
            </a:r>
            <a:r>
              <a:rPr lang="hu-HU" sz="2800" dirty="0" smtClean="0"/>
              <a:t> értékkel </a:t>
            </a:r>
            <a:r>
              <a:rPr lang="hu-HU" sz="2800" b="1" dirty="0" smtClean="0">
                <a:solidFill>
                  <a:srgbClr val="FF0000"/>
                </a:solidFill>
              </a:rPr>
              <a:t>tér vissza</a:t>
            </a:r>
            <a:r>
              <a:rPr lang="hu-HU" sz="2800" dirty="0" smtClean="0"/>
              <a:t>, ha a szövegben csak kisbetűk vannak, ellenkező esetben </a:t>
            </a:r>
            <a:r>
              <a:rPr lang="hu-HU" sz="2800" dirty="0" err="1" smtClean="0"/>
              <a:t>False</a:t>
            </a:r>
            <a:r>
              <a:rPr lang="hu-HU" sz="2800" dirty="0" smtClean="0"/>
              <a:t>.</a:t>
            </a:r>
            <a:endParaRPr lang="hu-HU" sz="2800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393" y="6517744"/>
            <a:ext cx="2067658" cy="1080120"/>
          </a:xfrm>
          <a:prstGeom prst="rect">
            <a:avLst/>
          </a:prstGeom>
        </p:spPr>
      </p:pic>
      <p:sp>
        <p:nvSpPr>
          <p:cNvPr id="8" name="Lefelé nyíl 7"/>
          <p:cNvSpPr/>
          <p:nvPr/>
        </p:nvSpPr>
        <p:spPr>
          <a:xfrm>
            <a:off x="6303166" y="4554652"/>
            <a:ext cx="890113" cy="10957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</p:spTree>
    <p:extLst>
      <p:ext uri="{BB962C8B-B14F-4D97-AF65-F5344CB8AC3E}">
        <p14:creationId xmlns:p14="http://schemas.microsoft.com/office/powerpoint/2010/main" val="377415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title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649608" y="1309616"/>
            <a:ext cx="12670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Átalakítja a bemeneti paramétert úgy, hogy minden szó kezdőbetűje nagybetű lesz.</a:t>
            </a:r>
            <a:endParaRPr lang="hu-HU" sz="280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2492896"/>
            <a:ext cx="4180700" cy="1512168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0596" y="2771463"/>
            <a:ext cx="3524530" cy="955034"/>
          </a:xfrm>
          <a:prstGeom prst="rect">
            <a:avLst/>
          </a:prstGeom>
        </p:spPr>
      </p:pic>
      <p:sp>
        <p:nvSpPr>
          <p:cNvPr id="8" name="Jobbra nyíl 7"/>
          <p:cNvSpPr/>
          <p:nvPr/>
        </p:nvSpPr>
        <p:spPr>
          <a:xfrm>
            <a:off x="5787971" y="2924944"/>
            <a:ext cx="1296144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</p:spTree>
    <p:extLst>
      <p:ext uri="{BB962C8B-B14F-4D97-AF65-F5344CB8AC3E}">
        <p14:creationId xmlns:p14="http://schemas.microsoft.com/office/powerpoint/2010/main" val="357043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lower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727" y="2728305"/>
            <a:ext cx="5750316" cy="1454295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49608" y="1391089"/>
            <a:ext cx="12334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Átalakítja a bemeneti paramétert úgy, hogy minden betű kisbetű legyen.</a:t>
            </a:r>
            <a:endParaRPr lang="hu-HU" sz="2800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1330" y="3091056"/>
            <a:ext cx="6217140" cy="727288"/>
          </a:xfrm>
          <a:prstGeom prst="rect">
            <a:avLst/>
          </a:prstGeom>
        </p:spPr>
      </p:pic>
      <p:sp>
        <p:nvSpPr>
          <p:cNvPr id="8" name="Jobbra nyíl 7"/>
          <p:cNvSpPr/>
          <p:nvPr/>
        </p:nvSpPr>
        <p:spPr>
          <a:xfrm>
            <a:off x="6859850" y="2970640"/>
            <a:ext cx="759592" cy="969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9" name="Villám 8"/>
          <p:cNvSpPr/>
          <p:nvPr/>
        </p:nvSpPr>
        <p:spPr>
          <a:xfrm>
            <a:off x="12054840" y="600967"/>
            <a:ext cx="1066800" cy="1959353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513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upper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649608" y="1353534"/>
            <a:ext cx="12045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Átalakítja a bemeneti paramétert úgy, hogy minden betű nagybetű legyen.</a:t>
            </a:r>
            <a:endParaRPr lang="hu-HU" sz="280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084" y="2533669"/>
            <a:ext cx="5400600" cy="136231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6120" y="5887576"/>
            <a:ext cx="5346594" cy="792088"/>
          </a:xfrm>
          <a:prstGeom prst="rect">
            <a:avLst/>
          </a:prstGeom>
        </p:spPr>
      </p:pic>
      <p:sp>
        <p:nvSpPr>
          <p:cNvPr id="8" name="Lefelé nyíl 7"/>
          <p:cNvSpPr/>
          <p:nvPr/>
        </p:nvSpPr>
        <p:spPr>
          <a:xfrm>
            <a:off x="5518348" y="4366565"/>
            <a:ext cx="648072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9" name="Villám 8"/>
          <p:cNvSpPr/>
          <p:nvPr/>
        </p:nvSpPr>
        <p:spPr>
          <a:xfrm>
            <a:off x="12054840" y="600967"/>
            <a:ext cx="1066800" cy="1959353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740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swapcase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8148" y="2492896"/>
            <a:ext cx="4386949" cy="1296144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020" y="5740504"/>
            <a:ext cx="4403077" cy="792088"/>
          </a:xfrm>
          <a:prstGeom prst="rect">
            <a:avLst/>
          </a:prstGeom>
        </p:spPr>
      </p:pic>
      <p:sp>
        <p:nvSpPr>
          <p:cNvPr id="7" name="Lefelé nyíl 6"/>
          <p:cNvSpPr/>
          <p:nvPr/>
        </p:nvSpPr>
        <p:spPr>
          <a:xfrm>
            <a:off x="5590356" y="4221088"/>
            <a:ext cx="50405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8" name="Szövegdoboz 7"/>
          <p:cNvSpPr txBox="1"/>
          <p:nvPr/>
        </p:nvSpPr>
        <p:spPr>
          <a:xfrm>
            <a:off x="441784" y="1296233"/>
            <a:ext cx="10297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A kisbetűkből nagyot, a nagyokból kisbetűt csinál.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22558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replace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197" y="2855091"/>
            <a:ext cx="7025690" cy="1296144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0429" y="5922801"/>
            <a:ext cx="7251227" cy="898567"/>
          </a:xfrm>
          <a:prstGeom prst="rect">
            <a:avLst/>
          </a:prstGeom>
        </p:spPr>
      </p:pic>
      <p:sp>
        <p:nvSpPr>
          <p:cNvPr id="7" name="Lefelé nyíl 6"/>
          <p:cNvSpPr/>
          <p:nvPr/>
        </p:nvSpPr>
        <p:spPr>
          <a:xfrm>
            <a:off x="5858680" y="4676978"/>
            <a:ext cx="800069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8" name="Szövegdoboz 7"/>
          <p:cNvSpPr txBox="1"/>
          <p:nvPr/>
        </p:nvSpPr>
        <p:spPr>
          <a:xfrm>
            <a:off x="729816" y="1247073"/>
            <a:ext cx="12925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Lecseréli az adott </a:t>
            </a:r>
            <a:r>
              <a:rPr lang="hu-HU" sz="2800" dirty="0" err="1" smtClean="0"/>
              <a:t>stringet</a:t>
            </a:r>
            <a:r>
              <a:rPr lang="hu-HU" sz="2800" dirty="0" smtClean="0"/>
              <a:t> </a:t>
            </a:r>
            <a:r>
              <a:rPr lang="hu-HU" sz="2800" dirty="0" smtClean="0"/>
              <a:t>egy másik </a:t>
            </a:r>
            <a:r>
              <a:rPr lang="hu-HU" sz="2800" dirty="0" err="1" smtClean="0"/>
              <a:t>stringre</a:t>
            </a:r>
            <a:r>
              <a:rPr lang="hu-HU" sz="2800" dirty="0" smtClean="0"/>
              <a:t>. Első paraméter a mit a második pedig, hogy mire.</a:t>
            </a:r>
            <a:endParaRPr lang="hu-HU" sz="2800" dirty="0"/>
          </a:p>
        </p:txBody>
      </p:sp>
      <p:sp>
        <p:nvSpPr>
          <p:cNvPr id="9" name="Villám 8"/>
          <p:cNvSpPr/>
          <p:nvPr/>
        </p:nvSpPr>
        <p:spPr>
          <a:xfrm>
            <a:off x="12969240" y="600967"/>
            <a:ext cx="1066800" cy="1959353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38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join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5" name="Lefelé nyíl 4"/>
          <p:cNvSpPr/>
          <p:nvPr/>
        </p:nvSpPr>
        <p:spPr>
          <a:xfrm>
            <a:off x="5694383" y="5049558"/>
            <a:ext cx="53607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7" name="Szövegdoboz 6"/>
          <p:cNvSpPr txBox="1"/>
          <p:nvPr/>
        </p:nvSpPr>
        <p:spPr>
          <a:xfrm>
            <a:off x="522002" y="1203841"/>
            <a:ext cx="13072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Az iterálható objektumokat összefűzi egy </a:t>
            </a:r>
            <a:r>
              <a:rPr lang="hu-HU" sz="2800" dirty="0" err="1" smtClean="0"/>
              <a:t>stringé</a:t>
            </a:r>
            <a:r>
              <a:rPr lang="hu-HU" sz="2800" dirty="0" smtClean="0"/>
              <a:t>. Szeparátor használható.</a:t>
            </a:r>
            <a:endParaRPr lang="hu-HU" sz="2800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443" y="2726472"/>
            <a:ext cx="6771957" cy="1591566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6347" y="6277418"/>
            <a:ext cx="6272148" cy="799154"/>
          </a:xfrm>
          <a:prstGeom prst="rect">
            <a:avLst/>
          </a:prstGeom>
        </p:spPr>
      </p:pic>
      <p:sp>
        <p:nvSpPr>
          <p:cNvPr id="4" name="Villám 3"/>
          <p:cNvSpPr/>
          <p:nvPr/>
        </p:nvSpPr>
        <p:spPr>
          <a:xfrm>
            <a:off x="12054840" y="600967"/>
            <a:ext cx="1066800" cy="1959353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685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lstrip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883" y="2536224"/>
            <a:ext cx="8170076" cy="1584176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0883" y="5814040"/>
            <a:ext cx="8206173" cy="685528"/>
          </a:xfrm>
          <a:prstGeom prst="rect">
            <a:avLst/>
          </a:prstGeom>
        </p:spPr>
      </p:pic>
      <p:sp>
        <p:nvSpPr>
          <p:cNvPr id="7" name="Lefelé nyíl 6"/>
          <p:cNvSpPr/>
          <p:nvPr/>
        </p:nvSpPr>
        <p:spPr>
          <a:xfrm>
            <a:off x="5965897" y="4463164"/>
            <a:ext cx="648072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8" name="Szövegdoboz 7"/>
          <p:cNvSpPr txBox="1"/>
          <p:nvPr/>
        </p:nvSpPr>
        <p:spPr>
          <a:xfrm>
            <a:off x="649608" y="1268760"/>
            <a:ext cx="10297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Eltávolítja a felesleges ismétlődő karaktereket a </a:t>
            </a:r>
            <a:r>
              <a:rPr lang="hu-HU" sz="2800" dirty="0" err="1" smtClean="0"/>
              <a:t>sztring</a:t>
            </a:r>
            <a:r>
              <a:rPr lang="hu-HU" sz="2800" dirty="0" smtClean="0"/>
              <a:t> ELEJÉRŐL.</a:t>
            </a:r>
            <a:br>
              <a:rPr lang="hu-HU" sz="2800" dirty="0" smtClean="0"/>
            </a:br>
            <a:r>
              <a:rPr lang="hu-HU" sz="2000" i="1" dirty="0" smtClean="0"/>
              <a:t>*Alapértelmezetten: szóköz</a:t>
            </a:r>
            <a:endParaRPr lang="hu-HU" sz="2000" i="1" dirty="0"/>
          </a:p>
        </p:txBody>
      </p:sp>
    </p:spTree>
    <p:extLst>
      <p:ext uri="{BB962C8B-B14F-4D97-AF65-F5344CB8AC3E}">
        <p14:creationId xmlns:p14="http://schemas.microsoft.com/office/powerpoint/2010/main" val="244107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rstrip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522896" y="1308628"/>
            <a:ext cx="10297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Eltávolítja a felesleges ismétlődő karaktereket a </a:t>
            </a:r>
            <a:r>
              <a:rPr lang="hu-HU" sz="2800" dirty="0" err="1" smtClean="0"/>
              <a:t>sztring</a:t>
            </a:r>
            <a:r>
              <a:rPr lang="hu-HU" sz="2800" dirty="0" smtClean="0"/>
              <a:t> VÉGÉRŐL.</a:t>
            </a:r>
            <a:br>
              <a:rPr lang="hu-HU" sz="2800" dirty="0" smtClean="0"/>
            </a:br>
            <a:r>
              <a:rPr lang="hu-HU" sz="2000" i="1" dirty="0" smtClean="0"/>
              <a:t>*Alapértelmezetten: szóköz</a:t>
            </a:r>
            <a:endParaRPr lang="hu-HU" sz="2000" i="1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8004" y="2770752"/>
            <a:ext cx="7902036" cy="1465836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0629" y="6305912"/>
            <a:ext cx="7056785" cy="557908"/>
          </a:xfrm>
          <a:prstGeom prst="rect">
            <a:avLst/>
          </a:prstGeom>
        </p:spPr>
      </p:pic>
      <p:sp>
        <p:nvSpPr>
          <p:cNvPr id="8" name="Lefelé nyíl 7"/>
          <p:cNvSpPr/>
          <p:nvPr/>
        </p:nvSpPr>
        <p:spPr>
          <a:xfrm>
            <a:off x="6434604" y="4808068"/>
            <a:ext cx="43441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</p:spTree>
    <p:extLst>
      <p:ext uri="{BB962C8B-B14F-4D97-AF65-F5344CB8AC3E}">
        <p14:creationId xmlns:p14="http://schemas.microsoft.com/office/powerpoint/2010/main" val="277054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Sztring-metódusok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3201055"/>
            <a:ext cx="1309687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A </a:t>
            </a:r>
            <a:r>
              <a:rPr lang="hu-HU" sz="3600" dirty="0" err="1" smtClean="0"/>
              <a:t>string</a:t>
            </a:r>
            <a:r>
              <a:rPr lang="hu-HU" sz="3600" dirty="0" smtClean="0"/>
              <a:t> </a:t>
            </a:r>
            <a:r>
              <a:rPr lang="hu-HU" sz="3600" dirty="0"/>
              <a:t>metódusok segítségével </a:t>
            </a:r>
            <a:r>
              <a:rPr lang="hu-HU" sz="3600" dirty="0" err="1" smtClean="0"/>
              <a:t>string</a:t>
            </a:r>
            <a:r>
              <a:rPr lang="hu-HU" sz="3600" dirty="0" smtClean="0"/>
              <a:t> </a:t>
            </a:r>
            <a:r>
              <a:rPr lang="hu-HU" sz="3600" dirty="0"/>
              <a:t>változókon tudunk</a:t>
            </a:r>
          </a:p>
          <a:p>
            <a:r>
              <a:rPr lang="hu-HU" sz="3600" dirty="0"/>
              <a:t>különféle műveleteket végrehajtani. Pl.: kisbetűkből </a:t>
            </a:r>
            <a:r>
              <a:rPr lang="hu-HU" sz="3600" dirty="0" smtClean="0"/>
              <a:t>nagybetű, megtalálni egy szöveget egy másik szövegben (keresés) </a:t>
            </a:r>
            <a:r>
              <a:rPr lang="hu-HU" sz="3600" dirty="0" err="1"/>
              <a:t>stb</a:t>
            </a:r>
            <a:r>
              <a:rPr lang="hu-HU" sz="3600" dirty="0"/>
              <a:t>…</a:t>
            </a:r>
          </a:p>
          <a:p>
            <a:endParaRPr lang="hu-HU" sz="3600" dirty="0" smtClean="0"/>
          </a:p>
        </p:txBody>
      </p:sp>
    </p:spTree>
    <p:extLst>
      <p:ext uri="{BB962C8B-B14F-4D97-AF65-F5344CB8AC3E}">
        <p14:creationId xmlns:p14="http://schemas.microsoft.com/office/powerpoint/2010/main" val="1294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strip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649608" y="1253175"/>
            <a:ext cx="12822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Eltávolítja a felesleges ismétlődő karaktereket a </a:t>
            </a:r>
            <a:r>
              <a:rPr lang="hu-HU" sz="2800" dirty="0" err="1" smtClean="0"/>
              <a:t>string</a:t>
            </a:r>
            <a:r>
              <a:rPr lang="hu-HU" sz="2800" dirty="0" smtClean="0"/>
              <a:t> </a:t>
            </a:r>
            <a:r>
              <a:rPr lang="hu-HU" sz="2800" dirty="0" smtClean="0"/>
              <a:t>elejéről ÉS a végéről.</a:t>
            </a:r>
            <a:br>
              <a:rPr lang="hu-HU" sz="2800" dirty="0" smtClean="0"/>
            </a:br>
            <a:r>
              <a:rPr lang="hu-HU" sz="2000" i="1" dirty="0" smtClean="0"/>
              <a:t>*Alapértelmezetten: szóköz</a:t>
            </a:r>
            <a:endParaRPr lang="hu-HU" sz="2000" i="1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7541" y="3075475"/>
            <a:ext cx="6951254" cy="148313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7987" y="6586574"/>
            <a:ext cx="7841671" cy="648072"/>
          </a:xfrm>
          <a:prstGeom prst="rect">
            <a:avLst/>
          </a:prstGeom>
        </p:spPr>
      </p:pic>
      <p:sp>
        <p:nvSpPr>
          <p:cNvPr id="8" name="Lefelé nyíl 7"/>
          <p:cNvSpPr/>
          <p:nvPr/>
        </p:nvSpPr>
        <p:spPr>
          <a:xfrm>
            <a:off x="5546709" y="5011287"/>
            <a:ext cx="536459" cy="91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9" name="Villám 8"/>
          <p:cNvSpPr/>
          <p:nvPr/>
        </p:nvSpPr>
        <p:spPr>
          <a:xfrm>
            <a:off x="12054840" y="600967"/>
            <a:ext cx="1066800" cy="1959353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57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split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635" y="2806080"/>
            <a:ext cx="7344816" cy="1224136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1666" y="6133965"/>
            <a:ext cx="6817079" cy="628525"/>
          </a:xfrm>
          <a:prstGeom prst="rect">
            <a:avLst/>
          </a:prstGeom>
        </p:spPr>
      </p:pic>
      <p:sp>
        <p:nvSpPr>
          <p:cNvPr id="7" name="Lefelé nyíl 6"/>
          <p:cNvSpPr/>
          <p:nvPr/>
        </p:nvSpPr>
        <p:spPr>
          <a:xfrm>
            <a:off x="5763808" y="4685536"/>
            <a:ext cx="672235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8" name="Szövegdoboz 7"/>
          <p:cNvSpPr txBox="1"/>
          <p:nvPr/>
        </p:nvSpPr>
        <p:spPr>
          <a:xfrm>
            <a:off x="649608" y="1298175"/>
            <a:ext cx="10297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i="1" dirty="0" smtClean="0"/>
              <a:t>Egy </a:t>
            </a:r>
            <a:r>
              <a:rPr lang="hu-HU" sz="2000" i="1" dirty="0" err="1" smtClean="0"/>
              <a:t>stringből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egy</a:t>
            </a:r>
            <a:r>
              <a:rPr lang="hu-HU" sz="2000" i="1" dirty="0"/>
              <a:t> </a:t>
            </a:r>
            <a:r>
              <a:rPr lang="hu-HU" sz="2000" i="1" dirty="0" smtClean="0"/>
              <a:t>listát készít. Ha nem adunk meg bemeneti paramétert, akkor alapértelmezetten szóközönként választja szét.</a:t>
            </a:r>
            <a:endParaRPr lang="hu-HU" sz="2000" i="1" dirty="0"/>
          </a:p>
        </p:txBody>
      </p:sp>
      <p:sp>
        <p:nvSpPr>
          <p:cNvPr id="9" name="Villám 8"/>
          <p:cNvSpPr/>
          <p:nvPr/>
        </p:nvSpPr>
        <p:spPr>
          <a:xfrm>
            <a:off x="12054840" y="600967"/>
            <a:ext cx="1066800" cy="1959353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Villám 9"/>
          <p:cNvSpPr/>
          <p:nvPr/>
        </p:nvSpPr>
        <p:spPr>
          <a:xfrm>
            <a:off x="12797167" y="318498"/>
            <a:ext cx="1066800" cy="1959353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466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capitalize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27688" y="1136452"/>
            <a:ext cx="13096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/>
              <a:t>A karakterlánc első betűjét nagybetűre változtatja</a:t>
            </a:r>
            <a:r>
              <a:rPr lang="hu-HU" sz="3600" dirty="0" smtClean="0"/>
              <a:t>.</a:t>
            </a:r>
            <a:endParaRPr lang="hu-HU" sz="36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688" y="2433266"/>
            <a:ext cx="4973625" cy="1726953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3356" y="2769062"/>
            <a:ext cx="4911483" cy="1055360"/>
          </a:xfrm>
          <a:prstGeom prst="rect">
            <a:avLst/>
          </a:prstGeom>
        </p:spPr>
      </p:pic>
      <p:sp>
        <p:nvSpPr>
          <p:cNvPr id="7" name="Jobbra nyíl 6"/>
          <p:cNvSpPr/>
          <p:nvPr/>
        </p:nvSpPr>
        <p:spPr>
          <a:xfrm>
            <a:off x="6436043" y="2960945"/>
            <a:ext cx="1508020" cy="6715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</p:spTree>
    <p:extLst>
      <p:ext uri="{BB962C8B-B14F-4D97-AF65-F5344CB8AC3E}">
        <p14:creationId xmlns:p14="http://schemas.microsoft.com/office/powerpoint/2010/main" val="58687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center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179492"/>
            <a:ext cx="130968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Középre </a:t>
            </a:r>
            <a:r>
              <a:rPr lang="hu-HU" sz="3600" dirty="0"/>
              <a:t>igazítja a karakterláncot, egy megadott karaktert használva </a:t>
            </a:r>
            <a:br>
              <a:rPr lang="hu-HU" sz="3600" dirty="0"/>
            </a:br>
            <a:r>
              <a:rPr lang="hu-HU" sz="3600" dirty="0"/>
              <a:t>(alapértelmezetten szóköz), kitöltő elemként</a:t>
            </a:r>
            <a:r>
              <a:rPr lang="hu-HU" sz="3600" dirty="0" smtClean="0"/>
              <a:t>.</a:t>
            </a:r>
            <a:endParaRPr lang="hu-HU" sz="3600" dirty="0"/>
          </a:p>
        </p:txBody>
      </p:sp>
      <p:sp>
        <p:nvSpPr>
          <p:cNvPr id="3" name="Téglalap 2"/>
          <p:cNvSpPr/>
          <p:nvPr/>
        </p:nvSpPr>
        <p:spPr>
          <a:xfrm>
            <a:off x="649608" y="2665922"/>
            <a:ext cx="8555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dirty="0"/>
              <a:t>Írja ki a képernyőre 15 karakter hosszan, közepén a banán szóval:</a:t>
            </a:r>
            <a:endParaRPr lang="hu-HU" sz="2400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995" y="3181593"/>
            <a:ext cx="5120090" cy="2048036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4623" y="3801189"/>
            <a:ext cx="3760179" cy="816496"/>
          </a:xfrm>
          <a:prstGeom prst="rect">
            <a:avLst/>
          </a:prstGeom>
        </p:spPr>
      </p:pic>
      <p:sp>
        <p:nvSpPr>
          <p:cNvPr id="8" name="Jobbra nyíl 7"/>
          <p:cNvSpPr/>
          <p:nvPr/>
        </p:nvSpPr>
        <p:spPr>
          <a:xfrm>
            <a:off x="6162043" y="3798114"/>
            <a:ext cx="1464059" cy="62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995" y="5976688"/>
            <a:ext cx="5140170" cy="1950511"/>
          </a:xfrm>
          <a:prstGeom prst="rect">
            <a:avLst/>
          </a:prstGeom>
        </p:spPr>
      </p:pic>
      <p:sp>
        <p:nvSpPr>
          <p:cNvPr id="10" name="Jobbra nyíl 9"/>
          <p:cNvSpPr/>
          <p:nvPr/>
        </p:nvSpPr>
        <p:spPr>
          <a:xfrm>
            <a:off x="6153892" y="6499390"/>
            <a:ext cx="1464059" cy="6214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4623" y="6366632"/>
            <a:ext cx="6012675" cy="754203"/>
          </a:xfrm>
          <a:prstGeom prst="rect">
            <a:avLst/>
          </a:prstGeom>
        </p:spPr>
      </p:pic>
      <p:sp>
        <p:nvSpPr>
          <p:cNvPr id="12" name="Szövegdoboz 11"/>
          <p:cNvSpPr txBox="1"/>
          <p:nvPr/>
        </p:nvSpPr>
        <p:spPr>
          <a:xfrm>
            <a:off x="696995" y="5440817"/>
            <a:ext cx="9991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Írja ki a képernyőre 30 karakter hosszan, közepén a banán szóval, előtte utána kötőjellel: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79747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startswith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9608" y="1588294"/>
            <a:ext cx="1309687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3600" dirty="0" smtClean="0"/>
              <a:t>Megállapítja</a:t>
            </a:r>
            <a:r>
              <a:rPr lang="hu-HU" sz="3600" dirty="0"/>
              <a:t>, hogy a </a:t>
            </a:r>
            <a:r>
              <a:rPr lang="hu-HU" sz="3600" dirty="0" err="1" smtClean="0"/>
              <a:t>string</a:t>
            </a:r>
            <a:r>
              <a:rPr lang="hu-HU" sz="3600" dirty="0" smtClean="0"/>
              <a:t> </a:t>
            </a:r>
            <a:r>
              <a:rPr lang="hu-HU" sz="3600" dirty="0" err="1"/>
              <a:t>a</a:t>
            </a:r>
            <a:r>
              <a:rPr lang="hu-HU" sz="3600" dirty="0"/>
              <a:t> bemeneti paraméterrel </a:t>
            </a:r>
            <a:r>
              <a:rPr lang="hu-HU" sz="3600" dirty="0" smtClean="0"/>
              <a:t>kezdődik-e.</a:t>
            </a:r>
          </a:p>
          <a:p>
            <a:r>
              <a:rPr lang="hu-HU" sz="3600" dirty="0" smtClean="0"/>
              <a:t>Ha </a:t>
            </a:r>
            <a:r>
              <a:rPr lang="hu-HU" sz="3600" dirty="0"/>
              <a:t>igen akkor </a:t>
            </a:r>
            <a:r>
              <a:rPr lang="hu-HU" sz="3600" dirty="0" err="1"/>
              <a:t>True</a:t>
            </a:r>
            <a:r>
              <a:rPr lang="hu-HU" sz="3600" dirty="0"/>
              <a:t> értékkel </a:t>
            </a:r>
            <a:r>
              <a:rPr lang="hu-HU" sz="3600" b="1" dirty="0">
                <a:solidFill>
                  <a:srgbClr val="FF0000"/>
                </a:solidFill>
              </a:rPr>
              <a:t>tér vissza </a:t>
            </a:r>
            <a:r>
              <a:rPr lang="hu-HU" sz="3600" dirty="0"/>
              <a:t>ha nem akkor </a:t>
            </a:r>
            <a:r>
              <a:rPr lang="hu-HU" sz="3600" dirty="0" err="1"/>
              <a:t>False</a:t>
            </a:r>
            <a:r>
              <a:rPr lang="hu-HU" sz="3600" dirty="0"/>
              <a:t>.</a:t>
            </a:r>
          </a:p>
          <a:p>
            <a:endParaRPr lang="hu-HU" sz="3600" dirty="0" smtClean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20" y="3178768"/>
            <a:ext cx="5656353" cy="1224136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146" y="3342620"/>
            <a:ext cx="1440160" cy="864096"/>
          </a:xfrm>
          <a:prstGeom prst="rect">
            <a:avLst/>
          </a:prstGeom>
        </p:spPr>
      </p:pic>
      <p:sp>
        <p:nvSpPr>
          <p:cNvPr id="7" name="Lefelé nyíl 6"/>
          <p:cNvSpPr/>
          <p:nvPr/>
        </p:nvSpPr>
        <p:spPr>
          <a:xfrm rot="16200000">
            <a:off x="7283561" y="3324787"/>
            <a:ext cx="79208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620" y="5756909"/>
            <a:ext cx="5338763" cy="1996365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929620" y="5332177"/>
            <a:ext cx="345690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Alkalmazása elágazás esetén: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9423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endswith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649608" y="1299240"/>
            <a:ext cx="101452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 smtClean="0">
                <a:solidFill>
                  <a:srgbClr val="FF0000"/>
                </a:solidFill>
              </a:rPr>
              <a:t>Visszatér</a:t>
            </a:r>
            <a:r>
              <a:rPr lang="hu-HU" sz="2800" dirty="0" smtClean="0">
                <a:solidFill>
                  <a:srgbClr val="FF0000"/>
                </a:solidFill>
              </a:rPr>
              <a:t> </a:t>
            </a:r>
            <a:r>
              <a:rPr lang="hu-HU" sz="2800" dirty="0" smtClean="0"/>
              <a:t>egy </a:t>
            </a:r>
            <a:r>
              <a:rPr lang="hu-HU" sz="2800" dirty="0" err="1" smtClean="0"/>
              <a:t>boolean</a:t>
            </a:r>
            <a:r>
              <a:rPr lang="hu-HU" sz="2800" dirty="0" smtClean="0"/>
              <a:t> </a:t>
            </a:r>
            <a:r>
              <a:rPr lang="hu-HU" sz="2800" dirty="0" smtClean="0"/>
              <a:t>értékkel </a:t>
            </a:r>
            <a:r>
              <a:rPr lang="hu-HU" sz="2800" dirty="0" smtClean="0"/>
              <a:t>(</a:t>
            </a:r>
            <a:r>
              <a:rPr lang="hu-HU" sz="2800" dirty="0" err="1" smtClean="0"/>
              <a:t>True</a:t>
            </a:r>
            <a:r>
              <a:rPr lang="hu-HU" sz="2800" dirty="0" smtClean="0"/>
              <a:t> vagy </a:t>
            </a:r>
            <a:r>
              <a:rPr lang="hu-HU" sz="2800" dirty="0" err="1" smtClean="0"/>
              <a:t>False</a:t>
            </a:r>
            <a:r>
              <a:rPr lang="hu-HU" sz="2800" dirty="0" smtClean="0"/>
              <a:t>), attól függően, hogy </a:t>
            </a:r>
            <a:endParaRPr lang="hu-HU" sz="2800" dirty="0"/>
          </a:p>
          <a:p>
            <a:r>
              <a:rPr lang="hu-HU" sz="2800" dirty="0" smtClean="0"/>
              <a:t>a karakterlánc a megadott paraméterre végződik-e.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572" y="3175126"/>
            <a:ext cx="6335462" cy="1944216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4116" y="3767949"/>
            <a:ext cx="5564480" cy="648072"/>
          </a:xfrm>
          <a:prstGeom prst="rect">
            <a:avLst/>
          </a:prstGeom>
        </p:spPr>
      </p:pic>
      <p:sp>
        <p:nvSpPr>
          <p:cNvPr id="8" name="Lefelé nyíl 7"/>
          <p:cNvSpPr/>
          <p:nvPr/>
        </p:nvSpPr>
        <p:spPr>
          <a:xfrm rot="16200000">
            <a:off x="7542551" y="3751190"/>
            <a:ext cx="43204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</p:spTree>
    <p:extLst>
      <p:ext uri="{BB962C8B-B14F-4D97-AF65-F5344CB8AC3E}">
        <p14:creationId xmlns:p14="http://schemas.microsoft.com/office/powerpoint/2010/main" val="187917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find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649608" y="1214656"/>
            <a:ext cx="1029714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Megkeresi a </a:t>
            </a:r>
            <a:r>
              <a:rPr lang="hu-HU" sz="2800" b="1" dirty="0" smtClean="0">
                <a:solidFill>
                  <a:srgbClr val="FF0000"/>
                </a:solidFill>
              </a:rPr>
              <a:t>LEGELSŐ</a:t>
            </a:r>
            <a:r>
              <a:rPr lang="hu-HU" sz="2800" dirty="0" smtClean="0">
                <a:solidFill>
                  <a:srgbClr val="FF0000"/>
                </a:solidFill>
              </a:rPr>
              <a:t> </a:t>
            </a:r>
            <a:r>
              <a:rPr lang="hu-HU" sz="2800" dirty="0" smtClean="0"/>
              <a:t>előfordulási helyét a bemenő paraméternek, és visszaadja a kezdőpozícióját (hányadik karakter), ha nem található akkor -1-el tér vissza.</a:t>
            </a:r>
          </a:p>
          <a:p>
            <a:r>
              <a:rPr lang="hu-HU" sz="2000" i="1" dirty="0" smtClean="0"/>
              <a:t>*0-ról indul a karakterek száma!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608" y="3547507"/>
            <a:ext cx="7633716" cy="1512168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119" y="3717240"/>
            <a:ext cx="1368152" cy="1172702"/>
          </a:xfrm>
          <a:prstGeom prst="rect">
            <a:avLst/>
          </a:prstGeom>
        </p:spPr>
      </p:pic>
      <p:sp>
        <p:nvSpPr>
          <p:cNvPr id="8" name="Lefelé nyíl 7"/>
          <p:cNvSpPr/>
          <p:nvPr/>
        </p:nvSpPr>
        <p:spPr>
          <a:xfrm rot="16200000">
            <a:off x="8971236" y="3858804"/>
            <a:ext cx="776971" cy="1003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  <p:sp>
        <p:nvSpPr>
          <p:cNvPr id="9" name="Villám 8"/>
          <p:cNvSpPr/>
          <p:nvPr/>
        </p:nvSpPr>
        <p:spPr>
          <a:xfrm>
            <a:off x="12054840" y="600967"/>
            <a:ext cx="1066800" cy="1959353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463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rfind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649608" y="1397536"/>
            <a:ext cx="1029714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Megkeresi az UTOLSÓ előfordulási helyét a bemenő paraméternek, és visszaadja a kezdőpozícióját (hányadik karakter), ha nem található akkor -1-el tér vissza.</a:t>
            </a:r>
          </a:p>
          <a:p>
            <a:r>
              <a:rPr lang="hu-HU" sz="2000" i="1" dirty="0" smtClean="0"/>
              <a:t>*0-ról indul a karakterek száma!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673" y="3532485"/>
            <a:ext cx="5492804" cy="2016889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2204" y="3663647"/>
            <a:ext cx="1320260" cy="1357982"/>
          </a:xfrm>
          <a:prstGeom prst="rect">
            <a:avLst/>
          </a:prstGeom>
        </p:spPr>
      </p:pic>
      <p:sp>
        <p:nvSpPr>
          <p:cNvPr id="8" name="Jobbra nyíl 7"/>
          <p:cNvSpPr/>
          <p:nvPr/>
        </p:nvSpPr>
        <p:spPr>
          <a:xfrm>
            <a:off x="7526067" y="3808476"/>
            <a:ext cx="1354547" cy="10683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</p:spTree>
    <p:extLst>
      <p:ext uri="{BB962C8B-B14F-4D97-AF65-F5344CB8AC3E}">
        <p14:creationId xmlns:p14="http://schemas.microsoft.com/office/powerpoint/2010/main" val="143005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9608" y="246578"/>
            <a:ext cx="11572871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50"/>
              </a:lnSpc>
            </a:pPr>
            <a:r>
              <a:rPr lang="hu-HU" sz="4450" dirty="0" err="1" smtClean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isalnum</a:t>
            </a:r>
            <a:r>
              <a:rPr lang="hu-HU" sz="4450" dirty="0">
                <a:solidFill>
                  <a:srgbClr val="403CCF"/>
                </a:solidFill>
                <a:latin typeface="Libre Baskerville" pitchFamily="34" charset="0"/>
                <a:ea typeface="Libre Baskerville" pitchFamily="34" charset="-122"/>
                <a:cs typeface="Libre Baskerville" pitchFamily="34" charset="-120"/>
              </a:rPr>
              <a:t>()</a:t>
            </a:r>
            <a:endParaRPr lang="en-US" sz="4450" dirty="0"/>
          </a:p>
        </p:txBody>
      </p:sp>
      <p:sp>
        <p:nvSpPr>
          <p:cNvPr id="4" name="Szövegdoboz 3"/>
          <p:cNvSpPr txBox="1"/>
          <p:nvPr/>
        </p:nvSpPr>
        <p:spPr>
          <a:xfrm>
            <a:off x="487262" y="1203742"/>
            <a:ext cx="137011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Ha a </a:t>
            </a:r>
            <a:r>
              <a:rPr lang="hu-HU" sz="2800" dirty="0" err="1" smtClean="0"/>
              <a:t>stringben</a:t>
            </a:r>
            <a:r>
              <a:rPr lang="hu-HU" sz="2800" dirty="0" smtClean="0"/>
              <a:t> </a:t>
            </a:r>
            <a:r>
              <a:rPr lang="hu-HU" sz="2800" dirty="0" smtClean="0"/>
              <a:t>lévő összes karakter alfanumerikus akkor </a:t>
            </a:r>
            <a:r>
              <a:rPr lang="hu-HU" sz="2800" dirty="0" err="1" smtClean="0"/>
              <a:t>True</a:t>
            </a:r>
            <a:r>
              <a:rPr lang="hu-HU" sz="2800" dirty="0"/>
              <a:t> </a:t>
            </a:r>
            <a:r>
              <a:rPr lang="hu-HU" sz="2800" dirty="0" smtClean="0"/>
              <a:t>értékkel </a:t>
            </a:r>
            <a:r>
              <a:rPr lang="hu-HU" sz="2800" b="1" dirty="0" smtClean="0">
                <a:solidFill>
                  <a:srgbClr val="FF0000"/>
                </a:solidFill>
              </a:rPr>
              <a:t>tér vissza</a:t>
            </a:r>
            <a:r>
              <a:rPr lang="hu-HU" sz="2800" dirty="0" smtClean="0"/>
              <a:t>, ellenkező esetben </a:t>
            </a:r>
            <a:r>
              <a:rPr lang="hu-HU" sz="2800" dirty="0" err="1" smtClean="0"/>
              <a:t>False</a:t>
            </a:r>
            <a:r>
              <a:rPr lang="hu-HU" sz="2800" dirty="0" smtClean="0"/>
              <a:t> értéket ad.</a:t>
            </a:r>
          </a:p>
          <a:p>
            <a:r>
              <a:rPr lang="hu-HU" sz="2000" i="1" dirty="0" smtClean="0"/>
              <a:t>*alfanumerikus: </a:t>
            </a:r>
            <a:r>
              <a:rPr lang="hu-HU" sz="2000" i="1" dirty="0" err="1" smtClean="0"/>
              <a:t>a-Z</a:t>
            </a:r>
            <a:r>
              <a:rPr lang="hu-HU" sz="2000" i="1" dirty="0" smtClean="0"/>
              <a:t> és 0-9</a:t>
            </a:r>
          </a:p>
          <a:p>
            <a:r>
              <a:rPr lang="hu-HU" sz="2000" i="1" dirty="0" smtClean="0"/>
              <a:t>*nem alfanumerikus pl.: </a:t>
            </a:r>
            <a:r>
              <a:rPr lang="hu-HU" sz="2000" i="1" dirty="0" err="1" smtClean="0"/>
              <a:t>space</a:t>
            </a:r>
            <a:r>
              <a:rPr lang="hu-HU" sz="2000" i="1" dirty="0" smtClean="0"/>
              <a:t>,*#$ </a:t>
            </a:r>
            <a:r>
              <a:rPr lang="hu-HU" sz="2000" i="1" dirty="0" err="1" smtClean="0"/>
              <a:t>stb</a:t>
            </a:r>
            <a:r>
              <a:rPr lang="hu-HU" sz="2000" i="1" dirty="0" smtClean="0"/>
              <a:t>…</a:t>
            </a:r>
            <a:endParaRPr lang="hu-HU" sz="2000" i="1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0368" y="3129513"/>
            <a:ext cx="7988242" cy="1368152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3866" y="6346961"/>
            <a:ext cx="1387101" cy="864096"/>
          </a:xfrm>
          <a:prstGeom prst="rect">
            <a:avLst/>
          </a:prstGeom>
        </p:spPr>
      </p:pic>
      <p:sp>
        <p:nvSpPr>
          <p:cNvPr id="8" name="Lefelé nyíl 7"/>
          <p:cNvSpPr/>
          <p:nvPr/>
        </p:nvSpPr>
        <p:spPr>
          <a:xfrm>
            <a:off x="6050593" y="5026269"/>
            <a:ext cx="86389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800"/>
          </a:p>
        </p:txBody>
      </p:sp>
    </p:spTree>
    <p:extLst>
      <p:ext uri="{BB962C8B-B14F-4D97-AF65-F5344CB8AC3E}">
        <p14:creationId xmlns:p14="http://schemas.microsoft.com/office/powerpoint/2010/main" val="22992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</TotalTime>
  <Words>425</Words>
  <Application>Microsoft Office PowerPoint</Application>
  <PresentationFormat>Egyéni</PresentationFormat>
  <Paragraphs>54</Paragraphs>
  <Slides>21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Libre Baskerville</vt:lpstr>
      <vt:lpstr>Open Sans</vt:lpstr>
      <vt:lpstr>Open Sans Bold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Jozsef</dc:creator>
  <cp:lastModifiedBy>Jozsef</cp:lastModifiedBy>
  <cp:revision>208</cp:revision>
  <dcterms:created xsi:type="dcterms:W3CDTF">2025-06-04T04:54:07Z</dcterms:created>
  <dcterms:modified xsi:type="dcterms:W3CDTF">2025-12-02T04:48:43Z</dcterms:modified>
</cp:coreProperties>
</file>