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10" r:id="rId13"/>
    <p:sldId id="308" r:id="rId14"/>
    <p:sldId id="309" r:id="rId15"/>
    <p:sldId id="311" r:id="rId16"/>
    <p:sldId id="312" r:id="rId17"/>
    <p:sldId id="313" r:id="rId18"/>
    <p:sldId id="314" r:id="rId19"/>
    <p:sldId id="315" r:id="rId20"/>
  </p:sldIdLst>
  <p:sldSz cx="14630400" cy="8229600"/>
  <p:notesSz cx="6858000" cy="9144000"/>
  <p:defaultTextStyle>
    <a:defPPr>
      <a:defRPr lang="hu-HU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62" d="100"/>
          <a:sy n="62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2026. 01. 02.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71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2026. 01. 02.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436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2026. 01. 02.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23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2026. 01. 02.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80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2026. 01. 02.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43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2026. 01. 02.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20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2026. 01. 02.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79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2026. 01. 02.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38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2026. 01. 02.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55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2026. 01. 02.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686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2026. 01. 02.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6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2112-7E4E-412E-A6DB-7FF28B50F9A1}" type="datetimeFigureOut">
              <a:rPr lang="hu-HU" smtClean="0"/>
              <a:t>2026. 01. 02.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57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6280190" y="272843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Programozás</a:t>
            </a: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alapok</a:t>
            </a:r>
            <a:endParaRPr lang="hu-HU" sz="4450" dirty="0" smtClean="0">
              <a:solidFill>
                <a:srgbClr val="403CCF"/>
              </a:solidFill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10</a:t>
            </a: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. évfolyam</a:t>
            </a:r>
            <a:endParaRPr lang="en-US" sz="4450" dirty="0"/>
          </a:p>
        </p:txBody>
      </p:sp>
      <p:sp>
        <p:nvSpPr>
          <p:cNvPr id="11" name="Text 1"/>
          <p:cNvSpPr/>
          <p:nvPr/>
        </p:nvSpPr>
        <p:spPr>
          <a:xfrm>
            <a:off x="6280190" y="448615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hu-HU" sz="1750" dirty="0" err="1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Dictionary</a:t>
            </a: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hu-HU" sz="1750" dirty="0" err="1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Tuple</a:t>
            </a:r>
            <a:endParaRPr lang="hu-HU" sz="1750" dirty="0" smtClean="0">
              <a:solidFill>
                <a:srgbClr val="49495A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12" name="Text 3"/>
          <p:cNvSpPr/>
          <p:nvPr/>
        </p:nvSpPr>
        <p:spPr>
          <a:xfrm>
            <a:off x="6280190" y="5103018"/>
            <a:ext cx="232838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hu-HU" sz="2200" b="1" dirty="0" smtClean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Molnár József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013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smtClean="0">
                <a:solidFill>
                  <a:srgbClr val="403CCF"/>
                </a:solidFill>
                <a:ea typeface="Libre Baskerville" pitchFamily="34" charset="-122"/>
              </a:rPr>
              <a:t>Hogyan hozunk létre valójában szótárt?</a:t>
            </a:r>
            <a:endParaRPr lang="en-US" sz="445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9608" y="778846"/>
            <a:ext cx="130968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3600" dirty="0" smtClean="0"/>
              <a:t>Mindig üresen hozzuk létre és utána definiáljuk a hozzá tartozó kulcs érték párokat!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38" y="2362200"/>
            <a:ext cx="7330212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smtClean="0">
                <a:solidFill>
                  <a:srgbClr val="403CCF"/>
                </a:solidFill>
                <a:ea typeface="Libre Baskerville" pitchFamily="34" charset="-122"/>
              </a:rPr>
              <a:t>Összetett adatszerkezet, listában a szótár</a:t>
            </a:r>
            <a:endParaRPr lang="en-US" sz="445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9608" y="992444"/>
            <a:ext cx="130968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3600" dirty="0" smtClean="0"/>
              <a:t>A valóságban ez fordul elő legtöbbször!</a:t>
            </a:r>
            <a:br>
              <a:rPr lang="hu-HU" sz="3600" dirty="0" smtClean="0"/>
            </a:br>
            <a:r>
              <a:rPr lang="hu-HU" sz="3600" dirty="0" smtClean="0"/>
              <a:t>Példa: tanulókat szeretnék rögzíteni, de egy tanulónak van neve és van születési éve.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8" y="2936257"/>
            <a:ext cx="10089204" cy="453134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1292840" y="3992880"/>
            <a:ext cx="28041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adatok, jöhetnek a konzolról, fájlból, </a:t>
            </a:r>
            <a:r>
              <a:rPr lang="hu-HU" dirty="0" err="1" smtClean="0"/>
              <a:t>API-ból</a:t>
            </a:r>
            <a:r>
              <a:rPr lang="hu-HU" dirty="0" smtClean="0"/>
              <a:t>, vagy adatbázisból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81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smtClean="0">
                <a:solidFill>
                  <a:srgbClr val="403CCF"/>
                </a:solidFill>
                <a:ea typeface="Libre Baskerville" pitchFamily="34" charset="-122"/>
              </a:rPr>
              <a:t>Összetett adatszerkezet, listában a szótár</a:t>
            </a:r>
            <a:endParaRPr lang="en-US" sz="445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9608" y="1546441"/>
            <a:ext cx="13096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3600" dirty="0" smtClean="0"/>
              <a:t>Hogyan írnánk ki a 2. rögzített tanuló nevét?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8" y="2462525"/>
            <a:ext cx="7150417" cy="13027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49608" y="4754880"/>
            <a:ext cx="73761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Ne felejtsük, kiírásnál minden esetben a szögletes zárójel van!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725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dict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hu-HU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- elemei</a:t>
            </a:r>
            <a:endParaRPr lang="en-US" sz="445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5768" y="1286172"/>
            <a:ext cx="130968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3600" dirty="0" smtClean="0"/>
              <a:t>A </a:t>
            </a:r>
            <a:r>
              <a:rPr lang="hu-HU" sz="3600" dirty="0"/>
              <a:t>szótárnak az elemei bármilyen típusú lehet, akár újabb szótár, és abban egy lista </a:t>
            </a:r>
            <a:r>
              <a:rPr lang="hu-HU" sz="3600" dirty="0" err="1"/>
              <a:t>stb</a:t>
            </a:r>
            <a:r>
              <a:rPr lang="hu-HU" sz="3600" dirty="0"/>
              <a:t>… bármilyen mélységig</a:t>
            </a:r>
            <a:r>
              <a:rPr lang="hu-HU" sz="3600" dirty="0" smtClean="0"/>
              <a:t>.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8" y="2817316"/>
            <a:ext cx="6574530" cy="46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err="1" smtClean="0">
                <a:solidFill>
                  <a:srgbClr val="403CCF"/>
                </a:solidFill>
                <a:ea typeface="Libre Baskerville" pitchFamily="34" charset="-122"/>
              </a:rPr>
              <a:t>tuple</a:t>
            </a:r>
            <a:r>
              <a:rPr lang="hu-HU" sz="4450" dirty="0" smtClean="0">
                <a:solidFill>
                  <a:srgbClr val="403CCF"/>
                </a:solidFill>
                <a:ea typeface="Libre Baskerville" pitchFamily="34" charset="-122"/>
              </a:rPr>
              <a:t> - adattípus</a:t>
            </a:r>
            <a:endParaRPr lang="en-US" sz="445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7208" y="955357"/>
            <a:ext cx="1309687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3600" dirty="0" smtClean="0"/>
              <a:t>Legfontosabb </a:t>
            </a:r>
            <a:r>
              <a:rPr lang="hu-HU" sz="3600" dirty="0"/>
              <a:t>tulajdonsága, hogy </a:t>
            </a:r>
            <a:r>
              <a:rPr lang="hu-HU" sz="3600" b="1" dirty="0">
                <a:solidFill>
                  <a:srgbClr val="FF0000"/>
                </a:solidFill>
              </a:rPr>
              <a:t>megváltoztathatatlan</a:t>
            </a:r>
            <a:r>
              <a:rPr lang="hu-HU" sz="3600" dirty="0">
                <a:solidFill>
                  <a:srgbClr val="FF0000"/>
                </a:solidFill>
              </a:rPr>
              <a:t> </a:t>
            </a:r>
            <a:r>
              <a:rPr lang="hu-HU" sz="3600" dirty="0"/>
              <a:t>(</a:t>
            </a:r>
            <a:r>
              <a:rPr lang="hu-HU" sz="3600" dirty="0" err="1"/>
              <a:t>immutable</a:t>
            </a:r>
            <a:r>
              <a:rPr lang="hu-HU" sz="3600" dirty="0"/>
              <a:t>). Miután létrehoztad, nem adhatsz hozzá elemet, </a:t>
            </a:r>
            <a:r>
              <a:rPr lang="hu-HU" sz="3600" b="1" dirty="0"/>
              <a:t>nem törölhetsz belőle, és nem írhatod át az érték</a:t>
            </a:r>
            <a:r>
              <a:rPr lang="hu-HU" sz="3600" dirty="0"/>
              <a:t>eit</a:t>
            </a:r>
            <a:r>
              <a:rPr lang="hu-HU" sz="3600" dirty="0" smtClean="0"/>
              <a:t>.</a:t>
            </a:r>
          </a:p>
          <a:p>
            <a:endParaRPr lang="hu-HU" sz="3600" dirty="0"/>
          </a:p>
          <a:p>
            <a:r>
              <a:rPr lang="hu-HU" sz="3600" dirty="0"/>
              <a:t>Akkor érdemes használni, amikor az adatok logikailag összetartoznak, és azt akarod garantálni, hogy a </a:t>
            </a:r>
            <a:r>
              <a:rPr lang="hu-HU" sz="3600" b="1" dirty="0"/>
              <a:t>program futása közben véletlenül se módosuljanak</a:t>
            </a:r>
            <a:r>
              <a:rPr lang="hu-HU" sz="3600" dirty="0"/>
              <a:t>.</a:t>
            </a:r>
            <a:endParaRPr lang="hu-HU" sz="3600" dirty="0" smtClean="0"/>
          </a:p>
        </p:txBody>
      </p:sp>
    </p:spTree>
    <p:extLst>
      <p:ext uri="{BB962C8B-B14F-4D97-AF65-F5344CB8AC3E}">
        <p14:creationId xmlns:p14="http://schemas.microsoft.com/office/powerpoint/2010/main" val="32286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tuple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- létrehozás</a:t>
            </a:r>
            <a:endParaRPr lang="en-US" sz="445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8" y="1707057"/>
            <a:ext cx="8429145" cy="1127583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9608" y="3259336"/>
            <a:ext cx="1309687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3600" dirty="0"/>
              <a:t>E</a:t>
            </a:r>
            <a:r>
              <a:rPr lang="hu-HU" sz="3600" dirty="0" smtClean="0"/>
              <a:t>z </a:t>
            </a:r>
            <a:r>
              <a:rPr lang="hu-HU" sz="3600" dirty="0"/>
              <a:t>egy "pillanatkép" az adatról. Nem akarod, hogy a programod véletlenül átírja a memóriában a felhasználó </a:t>
            </a:r>
            <a:r>
              <a:rPr lang="hu-HU" sz="3600" dirty="0" err="1"/>
              <a:t>ID-ját</a:t>
            </a:r>
            <a:r>
              <a:rPr lang="hu-HU" sz="3600" dirty="0"/>
              <a:t> vagy születési dátumát feldolgozás közben. Ha listát használnál, véletlenül megtehetnéd (</a:t>
            </a:r>
            <a:r>
              <a:rPr lang="hu-HU" sz="3600" dirty="0" err="1"/>
              <a:t>user</a:t>
            </a:r>
            <a:r>
              <a:rPr lang="hu-HU" sz="3600" dirty="0"/>
              <a:t>[0] = "Másik Név"), de </a:t>
            </a:r>
            <a:r>
              <a:rPr lang="hu-HU" sz="3600" dirty="0" err="1"/>
              <a:t>tuple-nél</a:t>
            </a:r>
            <a:r>
              <a:rPr lang="hu-HU" sz="3600" dirty="0"/>
              <a:t> a Python azonnal hibát dob.</a:t>
            </a:r>
            <a:endParaRPr lang="hu-HU" sz="3600" dirty="0" smtClean="0"/>
          </a:p>
        </p:txBody>
      </p:sp>
    </p:spTree>
    <p:extLst>
      <p:ext uri="{BB962C8B-B14F-4D97-AF65-F5344CB8AC3E}">
        <p14:creationId xmlns:p14="http://schemas.microsoft.com/office/powerpoint/2010/main" val="17416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tuple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hu-HU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elemeinek elérése</a:t>
            </a:r>
            <a:endParaRPr lang="en-US" sz="445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9608" y="955357"/>
            <a:ext cx="130968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3600" dirty="0"/>
              <a:t>Egy érték eléréséhez az indexeket használjuk, az index 0-ról indul, hasonlóan mint a listáknál</a:t>
            </a:r>
            <a:r>
              <a:rPr lang="hu-HU" sz="3600" dirty="0" smtClean="0"/>
              <a:t>!</a:t>
            </a:r>
            <a:endParaRPr lang="hu-HU" sz="3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8" y="2324405"/>
            <a:ext cx="6891470" cy="108012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184" y="4554533"/>
            <a:ext cx="1605512" cy="1008112"/>
          </a:xfrm>
          <a:prstGeom prst="rect">
            <a:avLst/>
          </a:prstGeom>
        </p:spPr>
      </p:pic>
      <p:sp>
        <p:nvSpPr>
          <p:cNvPr id="8" name="Lefelé nyíl 7"/>
          <p:cNvSpPr/>
          <p:nvPr/>
        </p:nvSpPr>
        <p:spPr>
          <a:xfrm>
            <a:off x="3385912" y="367948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078" y="4202334"/>
            <a:ext cx="6874811" cy="948786"/>
          </a:xfrm>
          <a:prstGeom prst="rect">
            <a:avLst/>
          </a:prstGeom>
        </p:spPr>
      </p:pic>
      <p:sp>
        <p:nvSpPr>
          <p:cNvPr id="10" name="Lefelé nyíl 9"/>
          <p:cNvSpPr/>
          <p:nvPr/>
        </p:nvSpPr>
        <p:spPr>
          <a:xfrm>
            <a:off x="10386971" y="5495563"/>
            <a:ext cx="1183023" cy="798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914" y="6638170"/>
            <a:ext cx="3111911" cy="11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tuple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metódusok</a:t>
            </a:r>
            <a:endParaRPr lang="en-US" sz="445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4164" y="1190011"/>
            <a:ext cx="1008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index() -&gt; megkeresi az első előfordulási helyét a bemeneti paraméternek.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8" y="2360729"/>
            <a:ext cx="5192947" cy="112209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166" y="2512201"/>
            <a:ext cx="577128" cy="819150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>
            <a:off x="6122217" y="2695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8" y="5269592"/>
            <a:ext cx="5167392" cy="108012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021" y="5342927"/>
            <a:ext cx="577128" cy="831743"/>
          </a:xfrm>
          <a:prstGeom prst="rect">
            <a:avLst/>
          </a:prstGeom>
        </p:spPr>
      </p:pic>
      <p:sp>
        <p:nvSpPr>
          <p:cNvPr id="11" name="Jobbra nyíl 10"/>
          <p:cNvSpPr/>
          <p:nvPr/>
        </p:nvSpPr>
        <p:spPr>
          <a:xfrm>
            <a:off x="6123072" y="5485616"/>
            <a:ext cx="97840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12" name="Szövegdoboz 11"/>
          <p:cNvSpPr txBox="1"/>
          <p:nvPr/>
        </p:nvSpPr>
        <p:spPr>
          <a:xfrm>
            <a:off x="649608" y="4189472"/>
            <a:ext cx="10081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/>
              <a:t>count</a:t>
            </a:r>
            <a:r>
              <a:rPr lang="hu-HU" sz="2800" dirty="0" smtClean="0"/>
              <a:t>() -&gt; megszámolja hányszor fordul elő a bemeneti paraméter, és visszaadja a darabszámát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9890760" y="7188933"/>
            <a:ext cx="513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A len() is használható!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Az egyik svájci bicska: </a:t>
            </a: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type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() függvény</a:t>
            </a:r>
            <a:endParaRPr lang="en-US" sz="445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9608" y="948214"/>
            <a:ext cx="130968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3600" dirty="0" smtClean="0"/>
              <a:t>A </a:t>
            </a:r>
            <a:r>
              <a:rPr lang="hu-HU" sz="3600" dirty="0" err="1"/>
              <a:t>type</a:t>
            </a:r>
            <a:r>
              <a:rPr lang="hu-HU" sz="3600" dirty="0"/>
              <a:t> függvény segítségével megtudhatjuk egy változó típusát</a:t>
            </a:r>
            <a:r>
              <a:rPr lang="hu-HU" sz="3600" dirty="0" smtClean="0"/>
              <a:t>!</a:t>
            </a:r>
            <a:br>
              <a:rPr lang="hu-HU" sz="3600" dirty="0" smtClean="0"/>
            </a:br>
            <a:r>
              <a:rPr lang="hu-HU" sz="3600" dirty="0" err="1" smtClean="0"/>
              <a:t>Debuggolásnál</a:t>
            </a:r>
            <a:r>
              <a:rPr lang="hu-HU" sz="3600" dirty="0" smtClean="0"/>
              <a:t> nagyon is jól tud jönni!</a:t>
            </a:r>
            <a:endParaRPr lang="hu-HU" sz="3600" dirty="0"/>
          </a:p>
          <a:p>
            <a:endParaRPr lang="hu-HU" sz="36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2312485"/>
            <a:ext cx="3813629" cy="57624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174" y="3623319"/>
            <a:ext cx="3748083" cy="3527607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6326166" y="4470418"/>
            <a:ext cx="1034754" cy="1610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</p:spTree>
    <p:extLst>
      <p:ext uri="{BB962C8B-B14F-4D97-AF65-F5344CB8AC3E}">
        <p14:creationId xmlns:p14="http://schemas.microsoft.com/office/powerpoint/2010/main" val="35250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Összefoglaló</a:t>
            </a:r>
            <a:endParaRPr lang="en-US" sz="445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8" y="1230630"/>
            <a:ext cx="13980792" cy="43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Dictionary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(</a:t>
            </a: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dict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) </a:t>
            </a:r>
            <a:r>
              <a:rPr lang="hu-HU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- adatszerkezet</a:t>
            </a:r>
            <a:endParaRPr lang="en-US" sz="445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9608" y="1070134"/>
            <a:ext cx="130968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3600" dirty="0" smtClean="0"/>
              <a:t>A </a:t>
            </a:r>
            <a:r>
              <a:rPr lang="hu-HU" sz="3600" dirty="0"/>
              <a:t>szótárak hasonlóan működnek, mint a listák, csak index helyett kulcsokat használunk melyet mi nevezünk el.</a:t>
            </a:r>
          </a:p>
          <a:p>
            <a:r>
              <a:rPr lang="hu-HU" sz="3600" dirty="0"/>
              <a:t>A szótárakban a </a:t>
            </a:r>
            <a:r>
              <a:rPr lang="hu-HU" sz="3600" dirty="0" err="1"/>
              <a:t>duplikáció</a:t>
            </a:r>
            <a:r>
              <a:rPr lang="hu-HU" sz="3600" dirty="0"/>
              <a:t> nem lehetséges</a:t>
            </a:r>
            <a:r>
              <a:rPr lang="hu-HU" sz="3600" dirty="0" smtClean="0"/>
              <a:t>!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879" y="3703320"/>
            <a:ext cx="3342466" cy="2155422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6059951" y="4135368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7" name="Ellipszis 6"/>
          <p:cNvSpPr/>
          <p:nvPr/>
        </p:nvSpPr>
        <p:spPr>
          <a:xfrm>
            <a:off x="6134329" y="4529003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8" name="Ellipszis 7"/>
          <p:cNvSpPr/>
          <p:nvPr/>
        </p:nvSpPr>
        <p:spPr>
          <a:xfrm>
            <a:off x="5986163" y="4922638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cxnSp>
        <p:nvCxnSpPr>
          <p:cNvPr id="9" name="Egyenes összekötő 8"/>
          <p:cNvCxnSpPr>
            <a:stCxn id="7" idx="2"/>
          </p:cNvCxnSpPr>
          <p:nvPr/>
        </p:nvCxnSpPr>
        <p:spPr>
          <a:xfrm flipH="1">
            <a:off x="4403767" y="4781031"/>
            <a:ext cx="17305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>
            <a:stCxn id="5" idx="2"/>
          </p:cNvCxnSpPr>
          <p:nvPr/>
        </p:nvCxnSpPr>
        <p:spPr>
          <a:xfrm flipH="1">
            <a:off x="4403767" y="4387396"/>
            <a:ext cx="1656184" cy="39363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>
            <a:stCxn id="8" idx="2"/>
          </p:cNvCxnSpPr>
          <p:nvPr/>
        </p:nvCxnSpPr>
        <p:spPr>
          <a:xfrm flipH="1" flipV="1">
            <a:off x="4547783" y="4781031"/>
            <a:ext cx="1438380" cy="39363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2747583" y="452900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kulcs(ok)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7286457" y="4135368"/>
            <a:ext cx="789718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14" name="Lekerekített téglalap 13"/>
          <p:cNvSpPr/>
          <p:nvPr/>
        </p:nvSpPr>
        <p:spPr>
          <a:xfrm>
            <a:off x="7551163" y="4583379"/>
            <a:ext cx="885051" cy="39363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15" name="Lekerekített téglalap 14"/>
          <p:cNvSpPr/>
          <p:nvPr/>
        </p:nvSpPr>
        <p:spPr>
          <a:xfrm>
            <a:off x="7138291" y="4922638"/>
            <a:ext cx="1156278" cy="42002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cxnSp>
        <p:nvCxnSpPr>
          <p:cNvPr id="16" name="Egyenes összekötő 15"/>
          <p:cNvCxnSpPr>
            <a:stCxn id="13" idx="3"/>
          </p:cNvCxnSpPr>
          <p:nvPr/>
        </p:nvCxnSpPr>
        <p:spPr>
          <a:xfrm>
            <a:off x="8076175" y="4387396"/>
            <a:ext cx="2088232" cy="25202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>
            <a:stCxn id="14" idx="3"/>
          </p:cNvCxnSpPr>
          <p:nvPr/>
        </p:nvCxnSpPr>
        <p:spPr>
          <a:xfrm flipV="1">
            <a:off x="8436214" y="4639424"/>
            <a:ext cx="1728193" cy="14077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>
            <a:stCxn id="15" idx="3"/>
          </p:cNvCxnSpPr>
          <p:nvPr/>
        </p:nvCxnSpPr>
        <p:spPr>
          <a:xfrm flipV="1">
            <a:off x="8294569" y="4639424"/>
            <a:ext cx="1869838" cy="49322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10164407" y="4395512"/>
            <a:ext cx="17281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B050"/>
                </a:solidFill>
              </a:rPr>
              <a:t>értékek</a:t>
            </a:r>
            <a:endParaRPr lang="hu-HU" sz="2800" dirty="0">
              <a:solidFill>
                <a:srgbClr val="00B05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717004" y="6548264"/>
            <a:ext cx="75910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Nem így hozzuk létre a szótárakat! (Így is lehet, de nem szép!)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94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dict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hu-HU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– érték lekérése</a:t>
            </a:r>
            <a:endParaRPr lang="en-US" sz="445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20" y="2914017"/>
            <a:ext cx="5306426" cy="1998832"/>
          </a:xfrm>
          <a:prstGeom prst="rect">
            <a:avLst/>
          </a:prstGeom>
        </p:spPr>
      </p:pic>
      <p:sp>
        <p:nvSpPr>
          <p:cNvPr id="5" name="Jobbra nyíl 4"/>
          <p:cNvSpPr/>
          <p:nvPr/>
        </p:nvSpPr>
        <p:spPr>
          <a:xfrm>
            <a:off x="7599513" y="3553012"/>
            <a:ext cx="2282669" cy="72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001" y="2687352"/>
            <a:ext cx="3483964" cy="253379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997873" y="5441336"/>
            <a:ext cx="5406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FF0000"/>
                </a:solidFill>
              </a:rPr>
              <a:t>VAGY</a:t>
            </a:r>
            <a:endParaRPr lang="hu-HU" sz="4400" b="1" dirty="0">
              <a:solidFill>
                <a:srgbClr val="FF000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783" y="6488902"/>
            <a:ext cx="5364412" cy="961124"/>
          </a:xfrm>
          <a:prstGeom prst="rect">
            <a:avLst/>
          </a:prstGeom>
        </p:spPr>
      </p:pic>
      <p:sp>
        <p:nvSpPr>
          <p:cNvPr id="10" name="Jobbra nyíl 9"/>
          <p:cNvSpPr/>
          <p:nvPr/>
        </p:nvSpPr>
        <p:spPr>
          <a:xfrm>
            <a:off x="8019604" y="6682016"/>
            <a:ext cx="2282669" cy="72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0377" y="6386885"/>
            <a:ext cx="1933104" cy="1165158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2039783" y="7671530"/>
            <a:ext cx="756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 smtClean="0"/>
              <a:t>Az eredmény mind a két esetben ugyanaz.</a:t>
            </a:r>
            <a:endParaRPr lang="hu-HU" sz="2000" i="1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4630" y="174645"/>
            <a:ext cx="2553592" cy="164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dict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hu-HU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– kulcsok lekérdezése</a:t>
            </a:r>
            <a:endParaRPr lang="en-US" sz="445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9608" y="1118532"/>
            <a:ext cx="130968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3600" dirty="0" smtClean="0"/>
              <a:t>Lehetőségünk </a:t>
            </a:r>
            <a:r>
              <a:rPr lang="hu-HU" sz="3600" dirty="0"/>
              <a:t>van egy szótár kulcsainak lekérdezésére, ehhez a szótár </a:t>
            </a:r>
            <a:r>
              <a:rPr lang="hu-HU" sz="3600" dirty="0" err="1">
                <a:solidFill>
                  <a:srgbClr val="00B050"/>
                </a:solidFill>
              </a:rPr>
              <a:t>keys</a:t>
            </a:r>
            <a:r>
              <a:rPr lang="hu-HU" sz="3600" dirty="0">
                <a:solidFill>
                  <a:srgbClr val="00B050"/>
                </a:solidFill>
              </a:rPr>
              <a:t>() </a:t>
            </a:r>
            <a:r>
              <a:rPr lang="hu-HU" sz="3600" dirty="0"/>
              <a:t>metódusát kell </a:t>
            </a:r>
            <a:r>
              <a:rPr lang="hu-HU" sz="3600" dirty="0" smtClean="0"/>
              <a:t>használni</a:t>
            </a:r>
            <a:endParaRPr lang="hu-HU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31" y="3138487"/>
            <a:ext cx="4661178" cy="118967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890" y="3374138"/>
            <a:ext cx="5906590" cy="718369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6180343" y="3449860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</p:spTree>
    <p:extLst>
      <p:ext uri="{BB962C8B-B14F-4D97-AF65-F5344CB8AC3E}">
        <p14:creationId xmlns:p14="http://schemas.microsoft.com/office/powerpoint/2010/main" val="4609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dict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hu-HU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– csak az értékek lekérése</a:t>
            </a:r>
            <a:endParaRPr lang="en-US" sz="445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7688" y="1085374"/>
            <a:ext cx="130968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3600" dirty="0" smtClean="0"/>
              <a:t>Lehetőségünk </a:t>
            </a:r>
            <a:r>
              <a:rPr lang="hu-HU" sz="3600" dirty="0"/>
              <a:t>van egy szótár csak értékeinek lekérdezésére, ehhez a szótár </a:t>
            </a:r>
            <a:r>
              <a:rPr lang="hu-HU" sz="3600" dirty="0" err="1"/>
              <a:t>values</a:t>
            </a:r>
            <a:r>
              <a:rPr lang="hu-HU" sz="3600" dirty="0"/>
              <a:t>() metódusát kell használni</a:t>
            </a:r>
          </a:p>
          <a:p>
            <a:endParaRPr lang="hu-HU" sz="3600" dirty="0" smtClean="0"/>
          </a:p>
        </p:txBody>
      </p:sp>
      <p:sp>
        <p:nvSpPr>
          <p:cNvPr id="4" name="Jobbra nyíl 3"/>
          <p:cNvSpPr/>
          <p:nvPr/>
        </p:nvSpPr>
        <p:spPr>
          <a:xfrm>
            <a:off x="5592368" y="3459956"/>
            <a:ext cx="1156020" cy="578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32" y="3400552"/>
            <a:ext cx="6747750" cy="71424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865" y="3285808"/>
            <a:ext cx="4013993" cy="9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dict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hu-HU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– iteráció kulcs-érték alapján</a:t>
            </a:r>
            <a:endParaRPr lang="en-US" sz="445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9608" y="955357"/>
            <a:ext cx="1309687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3600" dirty="0" smtClean="0"/>
              <a:t>Egy </a:t>
            </a:r>
            <a:r>
              <a:rPr lang="hu-HU" sz="3600" dirty="0"/>
              <a:t>szótár elemein végig tudunk „lépkedni” kulcs-érték alapján.</a:t>
            </a:r>
          </a:p>
          <a:p>
            <a:r>
              <a:rPr lang="hu-HU" sz="3600" dirty="0"/>
              <a:t>Ehhez szükség van az </a:t>
            </a:r>
            <a:r>
              <a:rPr lang="hu-HU" sz="3600" dirty="0" err="1">
                <a:solidFill>
                  <a:srgbClr val="92D050"/>
                </a:solidFill>
              </a:rPr>
              <a:t>items</a:t>
            </a:r>
            <a:r>
              <a:rPr lang="hu-HU" sz="3600" dirty="0">
                <a:solidFill>
                  <a:srgbClr val="92D050"/>
                </a:solidFill>
              </a:rPr>
              <a:t>() </a:t>
            </a:r>
            <a:r>
              <a:rPr lang="hu-HU" sz="3600" dirty="0"/>
              <a:t>metódusra, valamint a szokásos </a:t>
            </a:r>
            <a:r>
              <a:rPr lang="hu-HU" sz="3600" dirty="0" err="1"/>
              <a:t>for</a:t>
            </a:r>
            <a:r>
              <a:rPr lang="hu-HU" sz="3600" dirty="0"/>
              <a:t> </a:t>
            </a:r>
            <a:r>
              <a:rPr lang="hu-HU" sz="3600" dirty="0" smtClean="0"/>
              <a:t>ciklust </a:t>
            </a:r>
            <a:r>
              <a:rPr lang="hu-HU" sz="3600" dirty="0"/>
              <a:t>alkalmazzuk a következő képen:</a:t>
            </a:r>
          </a:p>
          <a:p>
            <a:endParaRPr lang="hu-HU" sz="36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191" y="3263681"/>
            <a:ext cx="9922288" cy="121497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151" y="6006461"/>
            <a:ext cx="8113002" cy="1826899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5400000">
            <a:off x="6600241" y="4959523"/>
            <a:ext cx="1142821" cy="56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</p:spTree>
    <p:extLst>
      <p:ext uri="{BB962C8B-B14F-4D97-AF65-F5344CB8AC3E}">
        <p14:creationId xmlns:p14="http://schemas.microsoft.com/office/powerpoint/2010/main" val="16555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dict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hu-HU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– érték 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felülírása/módosítása</a:t>
            </a:r>
            <a:endParaRPr lang="en-US" sz="445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00" y="1942627"/>
            <a:ext cx="3845760" cy="35283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981" y="3101201"/>
            <a:ext cx="7318364" cy="864096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5368848" y="2819550"/>
            <a:ext cx="1458672" cy="1427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</p:spTree>
    <p:extLst>
      <p:ext uri="{BB962C8B-B14F-4D97-AF65-F5344CB8AC3E}">
        <p14:creationId xmlns:p14="http://schemas.microsoft.com/office/powerpoint/2010/main" val="31069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dict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hu-HU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– meglévő szótár bővítése</a:t>
            </a:r>
            <a:endParaRPr lang="en-US" sz="445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1968" y="1115854"/>
            <a:ext cx="130968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3600" dirty="0" smtClean="0"/>
              <a:t>Egy </a:t>
            </a:r>
            <a:r>
              <a:rPr lang="hu-HU" sz="3600" dirty="0"/>
              <a:t>meglévő szótárt bármikor felbővíthetünk egy új kulcs-érték párral az alábbi módon:</a:t>
            </a:r>
          </a:p>
          <a:p>
            <a:endParaRPr lang="hu-HU" sz="36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8" y="2870180"/>
            <a:ext cx="4599478" cy="327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050" y="4587486"/>
            <a:ext cx="9252825" cy="825252"/>
          </a:xfrm>
          <a:prstGeom prst="rect">
            <a:avLst/>
          </a:prstGeom>
        </p:spPr>
      </p:pic>
      <p:sp>
        <p:nvSpPr>
          <p:cNvPr id="7" name="Lefelé nyíl 6"/>
          <p:cNvSpPr/>
          <p:nvPr/>
        </p:nvSpPr>
        <p:spPr>
          <a:xfrm rot="17573775">
            <a:off x="5682756" y="3709411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</p:spTree>
    <p:extLst>
      <p:ext uri="{BB962C8B-B14F-4D97-AF65-F5344CB8AC3E}">
        <p14:creationId xmlns:p14="http://schemas.microsoft.com/office/powerpoint/2010/main" val="31856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dict</a:t>
            </a: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hu-HU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– elem törlése</a:t>
            </a:r>
            <a:endParaRPr lang="en-US" sz="445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7688" y="1115854"/>
            <a:ext cx="130968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3600" dirty="0" smtClean="0"/>
              <a:t>Egy </a:t>
            </a:r>
            <a:r>
              <a:rPr lang="hu-HU" sz="3600" dirty="0"/>
              <a:t>szótár elemét a </a:t>
            </a:r>
            <a:r>
              <a:rPr lang="hu-HU" sz="3600" dirty="0">
                <a:solidFill>
                  <a:srgbClr val="92D050"/>
                </a:solidFill>
              </a:rPr>
              <a:t>pop()</a:t>
            </a:r>
            <a:r>
              <a:rPr lang="hu-HU" sz="3600" dirty="0"/>
              <a:t> metódussal tudjuk törölni. Bemeneti paraméterként a kulcsot kell megadni.</a:t>
            </a:r>
          </a:p>
          <a:p>
            <a:endParaRPr lang="hu-HU" sz="36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8" y="2589664"/>
            <a:ext cx="3712453" cy="367120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664" y="4577328"/>
            <a:ext cx="8405126" cy="1061472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2430913">
            <a:off x="4633589" y="3696028"/>
            <a:ext cx="1111075" cy="579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</p:spTree>
    <p:extLst>
      <p:ext uri="{BB962C8B-B14F-4D97-AF65-F5344CB8AC3E}">
        <p14:creationId xmlns:p14="http://schemas.microsoft.com/office/powerpoint/2010/main" val="12975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468</Words>
  <Application>Microsoft Office PowerPoint</Application>
  <PresentationFormat>Egyéni</PresentationFormat>
  <Paragraphs>50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Libre Baskerville</vt:lpstr>
      <vt:lpstr>Open Sans</vt:lpstr>
      <vt:lpstr>Open Sans Bold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Jozsef</dc:creator>
  <cp:lastModifiedBy>Jozsef</cp:lastModifiedBy>
  <cp:revision>231</cp:revision>
  <dcterms:created xsi:type="dcterms:W3CDTF">2025-06-04T04:54:07Z</dcterms:created>
  <dcterms:modified xsi:type="dcterms:W3CDTF">2026-01-02T19:58:31Z</dcterms:modified>
</cp:coreProperties>
</file>