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8" r:id="rId3"/>
    <p:sldId id="299" r:id="rId4"/>
    <p:sldId id="300" r:id="rId5"/>
    <p:sldId id="301" r:id="rId6"/>
    <p:sldId id="302" r:id="rId7"/>
    <p:sldId id="303" r:id="rId8"/>
    <p:sldId id="304" r:id="rId9"/>
  </p:sldIdLst>
  <p:sldSz cx="14630400" cy="8229600"/>
  <p:notesSz cx="6858000" cy="9144000"/>
  <p:defaultTextStyle>
    <a:defPPr>
      <a:defRPr lang="hu-HU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7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3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2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806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43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20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79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5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2112-7E4E-412E-A6DB-7FF28B50F9A1}" type="datetimeFigureOut">
              <a:rPr lang="hu-HU" smtClean="0"/>
              <a:t>2026. 02. 01.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5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6280190" y="2728436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Programozás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alapok</a:t>
            </a:r>
            <a:endParaRPr lang="hu-HU" sz="4450" dirty="0" smtClean="0">
              <a:solidFill>
                <a:srgbClr val="403CCF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10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. évfolyam</a:t>
            </a:r>
            <a:endParaRPr lang="en-US" sz="4450" dirty="0"/>
          </a:p>
        </p:txBody>
      </p:sp>
      <p:sp>
        <p:nvSpPr>
          <p:cNvPr id="11" name="Text 1"/>
          <p:cNvSpPr/>
          <p:nvPr/>
        </p:nvSpPr>
        <p:spPr>
          <a:xfrm>
            <a:off x="6280190" y="4486156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hu-HU" sz="1750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Fájlkezelés</a:t>
            </a:r>
            <a:endParaRPr lang="hu-HU" sz="1750" dirty="0" smtClean="0">
              <a:solidFill>
                <a:srgbClr val="49495A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12" name="Text 3"/>
          <p:cNvSpPr/>
          <p:nvPr/>
        </p:nvSpPr>
        <p:spPr>
          <a:xfrm>
            <a:off x="6280190" y="5103018"/>
            <a:ext cx="2328386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hu-HU" sz="2200" b="1" dirty="0" smtClean="0">
                <a:solidFill>
                  <a:srgbClr val="49495A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Molnár József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013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Fájlkezelés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600855"/>
            <a:ext cx="1309687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smtClean="0"/>
              <a:t>A fájlkezelés </a:t>
            </a:r>
            <a:r>
              <a:rPr lang="hu-HU" sz="3600" dirty="0"/>
              <a:t>minden (web)alkalmazás fontos része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/>
              <a:t>A Python számos funkcióval rendelkezik a fájlok létrehozására, törlésére, módosítására, frissítésére.</a:t>
            </a:r>
          </a:p>
          <a:p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294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Fájlkezelés </a:t>
            </a:r>
            <a:r>
              <a:rPr lang="hu-HU" sz="4450" dirty="0">
                <a:solidFill>
                  <a:srgbClr val="403CCF"/>
                </a:solidFill>
                <a:ea typeface="Libre Baskerville" pitchFamily="34" charset="-122"/>
              </a:rPr>
              <a:t>– </a:t>
            </a:r>
            <a:r>
              <a:rPr lang="hu-HU" sz="4450" dirty="0" err="1">
                <a:solidFill>
                  <a:srgbClr val="FF0000"/>
                </a:solidFill>
                <a:ea typeface="Libre Baskerville" pitchFamily="34" charset="-122"/>
              </a:rPr>
              <a:t>open</a:t>
            </a:r>
            <a:r>
              <a:rPr lang="hu-HU" sz="4450" dirty="0">
                <a:solidFill>
                  <a:srgbClr val="FF0000"/>
                </a:solidFill>
                <a:ea typeface="Libre Baskerville" pitchFamily="34" charset="-122"/>
              </a:rPr>
              <a:t>()</a:t>
            </a:r>
            <a:endParaRPr lang="en-US" sz="4450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347132"/>
            <a:ext cx="13096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/>
              <a:t>A fájlok kezelésének legfontosabb függvénye az </a:t>
            </a:r>
            <a:r>
              <a:rPr lang="hu-HU" sz="3600" dirty="0" err="1"/>
              <a:t>open</a:t>
            </a:r>
            <a:r>
              <a:rPr lang="hu-HU" sz="3600" dirty="0"/>
              <a:t>()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/>
              <a:t>A megnyitás módja négyféle lehet</a:t>
            </a:r>
            <a:r>
              <a:rPr lang="hu-HU" sz="3600" dirty="0" smtClean="0"/>
              <a:t>:</a:t>
            </a:r>
            <a:endParaRPr lang="hu-HU" sz="3600" dirty="0"/>
          </a:p>
        </p:txBody>
      </p:sp>
      <p:sp>
        <p:nvSpPr>
          <p:cNvPr id="3" name="Téglalap 2"/>
          <p:cNvSpPr/>
          <p:nvPr/>
        </p:nvSpPr>
        <p:spPr>
          <a:xfrm>
            <a:off x="649608" y="2831574"/>
            <a:ext cx="13538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hu-HU" sz="3200" dirty="0">
                <a:solidFill>
                  <a:srgbClr val="0070C0"/>
                </a:solidFill>
              </a:rPr>
              <a:t>"r"  -&gt; Olvasás</a:t>
            </a:r>
            <a:r>
              <a:rPr lang="hu-HU" sz="3200" dirty="0">
                <a:solidFill>
                  <a:srgbClr val="FFFF00"/>
                </a:solidFill>
              </a:rPr>
              <a:t> </a:t>
            </a:r>
            <a:r>
              <a:rPr lang="hu-HU" sz="3200" dirty="0"/>
              <a:t>(alapértelmezett érték), megnyitja a fájlt olvasásra, </a:t>
            </a:r>
            <a:r>
              <a:rPr lang="hu-HU" sz="3200" dirty="0">
                <a:solidFill>
                  <a:srgbClr val="FF0000"/>
                </a:solidFill>
              </a:rPr>
              <a:t>ha a fájl nem létezik akkor hibára fut</a:t>
            </a:r>
            <a:r>
              <a:rPr lang="hu-HU" sz="3200" dirty="0"/>
              <a:t>!</a:t>
            </a:r>
          </a:p>
          <a:p>
            <a:pPr marL="457200" indent="-457200">
              <a:buFontTx/>
              <a:buChar char="-"/>
            </a:pPr>
            <a:r>
              <a:rPr lang="hu-HU" sz="3200" dirty="0">
                <a:solidFill>
                  <a:srgbClr val="0070C0"/>
                </a:solidFill>
              </a:rPr>
              <a:t>"a" -&gt; Hozzáfűzés</a:t>
            </a:r>
            <a:r>
              <a:rPr lang="hu-HU" sz="3200" dirty="0"/>
              <a:t>, megnyitja a fájlt hozzáfűzésre (bővítésre), </a:t>
            </a:r>
            <a:r>
              <a:rPr lang="hu-HU" sz="3200" dirty="0">
                <a:solidFill>
                  <a:srgbClr val="FF0000"/>
                </a:solidFill>
              </a:rPr>
              <a:t>ha a fájl nem létezik akkor létrehozza</a:t>
            </a:r>
            <a:r>
              <a:rPr lang="hu-HU" sz="3200" dirty="0"/>
              <a:t>!</a:t>
            </a:r>
          </a:p>
          <a:p>
            <a:pPr marL="457200" indent="-457200">
              <a:buFontTx/>
              <a:buChar char="-"/>
            </a:pPr>
            <a:r>
              <a:rPr lang="hu-HU" sz="3200" dirty="0">
                <a:solidFill>
                  <a:srgbClr val="0070C0"/>
                </a:solidFill>
              </a:rPr>
              <a:t>"w" -&gt; Írás</a:t>
            </a:r>
            <a:r>
              <a:rPr lang="hu-HU" sz="3200" dirty="0"/>
              <a:t>, megnyit egy fájlt írásra, </a:t>
            </a:r>
            <a:r>
              <a:rPr lang="hu-HU" sz="3200" dirty="0">
                <a:solidFill>
                  <a:srgbClr val="FF0000"/>
                </a:solidFill>
              </a:rPr>
              <a:t>ha a fájl nem létezik, akkor létrehozza (benne lévő tartalom felülíródik)</a:t>
            </a:r>
            <a:r>
              <a:rPr lang="hu-HU" sz="3200" dirty="0"/>
              <a:t>!</a:t>
            </a:r>
          </a:p>
          <a:p>
            <a:pPr marL="457200" indent="-457200">
              <a:buFontTx/>
              <a:buChar char="-"/>
            </a:pPr>
            <a:r>
              <a:rPr lang="hu-HU" sz="3200" dirty="0">
                <a:solidFill>
                  <a:srgbClr val="0070C0"/>
                </a:solidFill>
              </a:rPr>
              <a:t>"x" -&gt; Létrehoz</a:t>
            </a:r>
            <a:r>
              <a:rPr lang="hu-HU" sz="3200" dirty="0"/>
              <a:t>, létrehozza a fájlt, </a:t>
            </a:r>
            <a:r>
              <a:rPr lang="hu-HU" sz="3200" dirty="0">
                <a:solidFill>
                  <a:srgbClr val="FF0000"/>
                </a:solidFill>
              </a:rPr>
              <a:t>ha a fájl már létezik, hibára fut!</a:t>
            </a:r>
          </a:p>
          <a:p>
            <a:pPr marL="457200" indent="-457200">
              <a:buFontTx/>
              <a:buChar char="-"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4896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Fájltípusok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801654"/>
            <a:ext cx="1309687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A </a:t>
            </a:r>
            <a:r>
              <a:rPr lang="hu-HU" sz="3600" dirty="0"/>
              <a:t>megnyitás módján kívül, meg lehet adni, hogy a fájlt bináris vagy szöveges módban kell e kezelni.</a:t>
            </a:r>
          </a:p>
          <a:p>
            <a:endParaRPr lang="hu-HU" sz="3600" dirty="0"/>
          </a:p>
        </p:txBody>
      </p:sp>
      <p:sp>
        <p:nvSpPr>
          <p:cNvPr id="3" name="Téglalap 2"/>
          <p:cNvSpPr/>
          <p:nvPr/>
        </p:nvSpPr>
        <p:spPr>
          <a:xfrm>
            <a:off x="649608" y="3309515"/>
            <a:ext cx="97078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hu-HU" sz="4400" dirty="0">
                <a:solidFill>
                  <a:srgbClr val="0070C0"/>
                </a:solidFill>
              </a:rPr>
              <a:t>„t"  -&gt; Szöveges </a:t>
            </a:r>
            <a:r>
              <a:rPr lang="hu-HU" sz="4400" dirty="0"/>
              <a:t>(alapértelmezett érték)</a:t>
            </a:r>
          </a:p>
          <a:p>
            <a:pPr marL="457200" indent="-457200">
              <a:buFontTx/>
              <a:buChar char="-"/>
            </a:pPr>
            <a:r>
              <a:rPr lang="hu-HU" sz="4400" dirty="0">
                <a:solidFill>
                  <a:srgbClr val="0070C0"/>
                </a:solidFill>
              </a:rPr>
              <a:t>„b" -&gt; Bináris  </a:t>
            </a:r>
            <a:r>
              <a:rPr lang="hu-HU" sz="4400" dirty="0"/>
              <a:t>(pl.: képfájl)</a:t>
            </a:r>
          </a:p>
        </p:txBody>
      </p:sp>
    </p:spTree>
    <p:extLst>
      <p:ext uri="{BB962C8B-B14F-4D97-AF65-F5344CB8AC3E}">
        <p14:creationId xmlns:p14="http://schemas.microsoft.com/office/powerpoint/2010/main" val="313869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Fájlkezelés </a:t>
            </a:r>
            <a:r>
              <a:rPr lang="hu-HU" sz="4450" dirty="0">
                <a:solidFill>
                  <a:srgbClr val="403CCF"/>
                </a:solidFill>
                <a:ea typeface="Libre Baskerville" pitchFamily="34" charset="-122"/>
              </a:rPr>
              <a:t>– elérési út</a:t>
            </a:r>
            <a:endParaRPr lang="en-US" sz="4450" dirty="0"/>
          </a:p>
        </p:txBody>
      </p:sp>
      <p:sp>
        <p:nvSpPr>
          <p:cNvPr id="3" name="Téglalap 2"/>
          <p:cNvSpPr/>
          <p:nvPr/>
        </p:nvSpPr>
        <p:spPr>
          <a:xfrm>
            <a:off x="1188720" y="1900982"/>
            <a:ext cx="1257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4400" b="1" u="sng" dirty="0">
                <a:solidFill>
                  <a:srgbClr val="FF0000"/>
                </a:solidFill>
              </a:rPr>
              <a:t>A kezelendő fájlnak a programfájl mellett kell, hogy legyen, ellenkező esetben elérési utat is meg kell adni!</a:t>
            </a:r>
          </a:p>
        </p:txBody>
      </p:sp>
      <p:sp>
        <p:nvSpPr>
          <p:cNvPr id="4" name="Téglalap 3"/>
          <p:cNvSpPr/>
          <p:nvPr/>
        </p:nvSpPr>
        <p:spPr>
          <a:xfrm>
            <a:off x="1325880" y="4970265"/>
            <a:ext cx="12633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4000" b="1" u="sng" dirty="0">
                <a:solidFill>
                  <a:srgbClr val="FF0000"/>
                </a:solidFill>
              </a:rPr>
              <a:t>A másik fontos dolog, hogy a konzol elérési útja is megfelelő legyen (mappánál legyen)!</a:t>
            </a:r>
          </a:p>
        </p:txBody>
      </p:sp>
    </p:spTree>
    <p:extLst>
      <p:ext uri="{BB962C8B-B14F-4D97-AF65-F5344CB8AC3E}">
        <p14:creationId xmlns:p14="http://schemas.microsoft.com/office/powerpoint/2010/main" val="258747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A teljes tartalom beolvasása </a:t>
            </a:r>
            <a:r>
              <a:rPr lang="hu-HU" sz="4450" dirty="0" smtClean="0">
                <a:solidFill>
                  <a:srgbClr val="FF0000"/>
                </a:solidFill>
                <a:ea typeface="Libre Baskerville" pitchFamily="34" charset="-122"/>
              </a:rPr>
              <a:t>EGYBEN</a:t>
            </a:r>
            <a:endParaRPr lang="en-US" sz="4450" dirty="0">
              <a:solidFill>
                <a:srgbClr val="FF0000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93544"/>
            <a:ext cx="12632466" cy="1750695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822960" y="4419600"/>
            <a:ext cx="12054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>
                <a:solidFill>
                  <a:srgbClr val="FF0000"/>
                </a:solidFill>
              </a:rPr>
              <a:t>A karakterkódolást ne felejtsd el, mert nem lesz jó a tolmácsod!</a:t>
            </a:r>
            <a:endParaRPr lang="hu-H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Soronkénti beolvasás</a:t>
            </a:r>
            <a:endParaRPr lang="en-US" sz="4450" dirty="0">
              <a:solidFill>
                <a:srgbClr val="FF0000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48" y="1203960"/>
            <a:ext cx="13009728" cy="23622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468" y="5064442"/>
            <a:ext cx="12991708" cy="282987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12448" y="4358640"/>
            <a:ext cx="7385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>
                <a:solidFill>
                  <a:srgbClr val="0070C0"/>
                </a:solidFill>
              </a:rPr>
              <a:t>Ha az első sorra nincs szükséged, pl.: fejléc</a:t>
            </a:r>
            <a:endParaRPr lang="hu-H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7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Fájlba írás</a:t>
            </a:r>
            <a:endParaRPr lang="en-US" sz="445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4" y="1451430"/>
            <a:ext cx="13103154" cy="1855649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423864" y="3803152"/>
            <a:ext cx="13688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hu-HU" sz="2400" dirty="0">
                <a:solidFill>
                  <a:srgbClr val="0070C0"/>
                </a:solidFill>
              </a:rPr>
              <a:t>"a" -&gt; Hozzáfűzés</a:t>
            </a:r>
            <a:r>
              <a:rPr lang="hu-HU" sz="2400" dirty="0"/>
              <a:t>, megnyitja a fájlt hozzáfűzésre (bővítésre), </a:t>
            </a:r>
            <a:r>
              <a:rPr lang="hu-HU" sz="2400" dirty="0">
                <a:solidFill>
                  <a:srgbClr val="FF0000"/>
                </a:solidFill>
              </a:rPr>
              <a:t>ha a fájl nem létezik akkor létrehozza</a:t>
            </a:r>
            <a:r>
              <a:rPr lang="hu-HU" sz="2400" dirty="0"/>
              <a:t>!</a:t>
            </a:r>
          </a:p>
          <a:p>
            <a:pPr marL="457200" indent="-457200">
              <a:buFontTx/>
              <a:buChar char="-"/>
            </a:pPr>
            <a:r>
              <a:rPr lang="hu-HU" sz="2400" dirty="0">
                <a:solidFill>
                  <a:srgbClr val="0070C0"/>
                </a:solidFill>
              </a:rPr>
              <a:t>"w" -&gt; Írás</a:t>
            </a:r>
            <a:r>
              <a:rPr lang="hu-HU" sz="2400" dirty="0"/>
              <a:t>, megnyit egy fájlt írásra, </a:t>
            </a:r>
            <a:r>
              <a:rPr lang="hu-HU" sz="2400" dirty="0">
                <a:solidFill>
                  <a:srgbClr val="FF0000"/>
                </a:solidFill>
              </a:rPr>
              <a:t>ha a fájl nem létezik, akkor létrehozza (benne lévő tartalom felülíródik)</a:t>
            </a:r>
            <a:r>
              <a:rPr lang="hu-HU" sz="2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9340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296</Words>
  <Application>Microsoft Office PowerPoint</Application>
  <PresentationFormat>Egyéni</PresentationFormat>
  <Paragraphs>28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Libre Baskerville</vt:lpstr>
      <vt:lpstr>Open Sans</vt:lpstr>
      <vt:lpstr>Open Sans Bold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Jozsef</dc:creator>
  <cp:lastModifiedBy>Jozsef</cp:lastModifiedBy>
  <cp:revision>241</cp:revision>
  <dcterms:created xsi:type="dcterms:W3CDTF">2025-06-04T04:54:07Z</dcterms:created>
  <dcterms:modified xsi:type="dcterms:W3CDTF">2026-02-01T20:33:13Z</dcterms:modified>
</cp:coreProperties>
</file>